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91" r:id="rId5"/>
    <p:sldMasterId id="2147483830" r:id="rId6"/>
    <p:sldMasterId id="2147483925" r:id="rId7"/>
    <p:sldMasterId id="2147483913" r:id="rId8"/>
    <p:sldMasterId id="2147483901" r:id="rId9"/>
    <p:sldMasterId id="2147483889" r:id="rId10"/>
    <p:sldMasterId id="2147483877" r:id="rId11"/>
    <p:sldMasterId id="2147483648" r:id="rId12"/>
    <p:sldMasterId id="2147483865" r:id="rId13"/>
  </p:sldMasterIdLst>
  <p:notesMasterIdLst>
    <p:notesMasterId r:id="rId44"/>
  </p:notesMasterIdLst>
  <p:handoutMasterIdLst>
    <p:handoutMasterId r:id="rId45"/>
  </p:handoutMasterIdLst>
  <p:sldIdLst>
    <p:sldId id="311" r:id="rId14"/>
    <p:sldId id="403" r:id="rId15"/>
    <p:sldId id="463" r:id="rId16"/>
    <p:sldId id="376" r:id="rId17"/>
    <p:sldId id="379" r:id="rId18"/>
    <p:sldId id="405" r:id="rId19"/>
    <p:sldId id="426" r:id="rId20"/>
    <p:sldId id="437" r:id="rId21"/>
    <p:sldId id="465" r:id="rId22"/>
    <p:sldId id="452" r:id="rId23"/>
    <p:sldId id="443" r:id="rId24"/>
    <p:sldId id="466" r:id="rId25"/>
    <p:sldId id="435" r:id="rId26"/>
    <p:sldId id="414" r:id="rId27"/>
    <p:sldId id="444" r:id="rId28"/>
    <p:sldId id="390" r:id="rId29"/>
    <p:sldId id="418" r:id="rId30"/>
    <p:sldId id="440" r:id="rId31"/>
    <p:sldId id="420" r:id="rId32"/>
    <p:sldId id="439" r:id="rId33"/>
    <p:sldId id="421" r:id="rId34"/>
    <p:sldId id="462" r:id="rId35"/>
    <p:sldId id="464" r:id="rId36"/>
    <p:sldId id="469" r:id="rId37"/>
    <p:sldId id="467" r:id="rId38"/>
    <p:sldId id="470" r:id="rId39"/>
    <p:sldId id="471" r:id="rId40"/>
    <p:sldId id="472" r:id="rId41"/>
    <p:sldId id="473" r:id="rId42"/>
    <p:sldId id="368" r:id="rId43"/>
  </p:sldIdLst>
  <p:sldSz cx="9144000" cy="6858000" type="screen4x3"/>
  <p:notesSz cx="7315200" cy="96012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orient="horz" pos="1139">
          <p15:clr>
            <a:srgbClr val="A4A3A4"/>
          </p15:clr>
        </p15:guide>
        <p15:guide id="5" orient="horz" pos="323">
          <p15:clr>
            <a:srgbClr val="A4A3A4"/>
          </p15:clr>
        </p15:guide>
        <p15:guide id="6" orient="horz" pos="3793">
          <p15:clr>
            <a:srgbClr val="A4A3A4"/>
          </p15:clr>
        </p15:guide>
        <p15:guide id="7" orient="horz" pos="777">
          <p15:clr>
            <a:srgbClr val="A4A3A4"/>
          </p15:clr>
        </p15:guide>
        <p15:guide id="8" orient="horz" pos="1729">
          <p15:clr>
            <a:srgbClr val="A4A3A4"/>
          </p15:clr>
        </p15:guide>
        <p15:guide id="9" pos="2880">
          <p15:clr>
            <a:srgbClr val="A4A3A4"/>
          </p15:clr>
        </p15:guide>
        <p15:guide id="10" pos="226">
          <p15:clr>
            <a:srgbClr val="A4A3A4"/>
          </p15:clr>
        </p15:guide>
        <p15:guide id="11" pos="3991">
          <p15:clr>
            <a:srgbClr val="A4A3A4"/>
          </p15:clr>
        </p15:guide>
        <p15:guide id="12" pos="431">
          <p15:clr>
            <a:srgbClr val="A4A3A4"/>
          </p15:clr>
        </p15:guide>
        <p15:guide id="13" pos="5329">
          <p15:clr>
            <a:srgbClr val="A4A3A4"/>
          </p15:clr>
        </p15:guide>
        <p15:guide id="14" pos="295">
          <p15:clr>
            <a:srgbClr val="A4A3A4"/>
          </p15:clr>
        </p15:guide>
        <p15:guide id="15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ADC14"/>
    <a:srgbClr val="666699"/>
    <a:srgbClr val="D2E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 autoAdjust="0"/>
  </p:normalViewPr>
  <p:slideViewPr>
    <p:cSldViewPr showGuides="1">
      <p:cViewPr varScale="1">
        <p:scale>
          <a:sx n="107" d="100"/>
          <a:sy n="107" d="100"/>
        </p:scale>
        <p:origin x="1698" y="102"/>
      </p:cViewPr>
      <p:guideLst>
        <p:guide orient="horz" pos="2160"/>
        <p:guide orient="horz" pos="255"/>
        <p:guide orient="horz" pos="3884"/>
        <p:guide orient="horz" pos="1139"/>
        <p:guide orient="horz" pos="323"/>
        <p:guide orient="horz" pos="3793"/>
        <p:guide orient="horz" pos="777"/>
        <p:guide orient="horz" pos="1729"/>
        <p:guide pos="2880"/>
        <p:guide pos="226"/>
        <p:guide pos="3991"/>
        <p:guide pos="431"/>
        <p:guide pos="5329"/>
        <p:guide pos="295"/>
        <p:guide pos="5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4" d="100"/>
          <a:sy n="54" d="100"/>
        </p:scale>
        <p:origin x="2820" y="78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BE0A3-7C02-40C7-AAC5-A0F5EFD9AC57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C46A4-C25A-42B9-9492-092871DBB5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789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E1289-EB9C-43B0-978A-4FAFD6E00C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7814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E1289-EB9C-43B0-978A-4FAFD6E00C50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32843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r>
              <a:rPr lang="fr-FR" altLang="fr-FR" dirty="0"/>
              <a:t>SLIDE AVEC BULLET POINTS</a:t>
            </a:r>
          </a:p>
          <a:p>
            <a:pPr defTabSz="457200" eaLnBrk="1" hangingPunct="1"/>
            <a:r>
              <a:rPr lang="fr-FR" altLang="fr-FR" b="1" dirty="0"/>
              <a:t>Fonctionnement des </a:t>
            </a:r>
            <a:r>
              <a:rPr lang="fr-FR" altLang="fr-FR" b="1" dirty="0" err="1"/>
              <a:t>bullets</a:t>
            </a:r>
            <a:r>
              <a:rPr lang="fr-FR" altLang="fr-FR" b="1" dirty="0"/>
              <a:t> points :</a:t>
            </a:r>
            <a:endParaRPr lang="fr-FR" altLang="fr-FR" dirty="0"/>
          </a:p>
          <a:p>
            <a:pPr defTabSz="457200"/>
            <a:r>
              <a:rPr lang="fr-FR" altLang="fr-FR" sz="1800" dirty="0"/>
              <a:t>Pour changer de niveau :</a:t>
            </a:r>
          </a:p>
          <a:p>
            <a:pPr marL="177800" lvl="1" defTabSz="457200"/>
            <a:r>
              <a:rPr lang="fr-FR" altLang="fr-FR" sz="1800" dirty="0"/>
              <a:t>1/ Positionnez le curseur sur le paragraphe que l'on souhaite changer</a:t>
            </a:r>
          </a:p>
          <a:p>
            <a:pPr marL="177800" lvl="1" defTabSz="457200"/>
            <a:r>
              <a:rPr lang="fr-FR" altLang="fr-FR" sz="1800" dirty="0"/>
              <a:t>2/ Tapez sur la touche « Tab » pour un décalage vers la droite et les touches « Shift (majuscule) + Tab » pour un décalage vers la gauche</a:t>
            </a:r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10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713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13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612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14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384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17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7684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18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447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19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94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20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843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21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7664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E1289-EB9C-43B0-978A-4FAFD6E00C5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19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0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r>
              <a:rPr lang="fr-FR" altLang="fr-FR" dirty="0"/>
              <a:t>SLIDE AVEC BULLET POINTS</a:t>
            </a:r>
          </a:p>
          <a:p>
            <a:pPr defTabSz="457200" eaLnBrk="1" hangingPunct="1"/>
            <a:r>
              <a:rPr lang="fr-FR" altLang="fr-FR" b="1" dirty="0"/>
              <a:t>Fonctionnement des </a:t>
            </a:r>
            <a:r>
              <a:rPr lang="fr-FR" altLang="fr-FR" b="1" dirty="0" err="1"/>
              <a:t>bullets</a:t>
            </a:r>
            <a:r>
              <a:rPr lang="fr-FR" altLang="fr-FR" b="1" dirty="0"/>
              <a:t> points :</a:t>
            </a:r>
            <a:endParaRPr lang="fr-FR" altLang="fr-FR" dirty="0"/>
          </a:p>
          <a:p>
            <a:pPr defTabSz="457200"/>
            <a:r>
              <a:rPr lang="fr-FR" altLang="fr-FR" sz="1800" dirty="0"/>
              <a:t>Pour changer de niveau :</a:t>
            </a:r>
          </a:p>
          <a:p>
            <a:pPr marL="177800" lvl="1" defTabSz="457200"/>
            <a:r>
              <a:rPr lang="fr-FR" altLang="fr-FR" sz="1800" dirty="0"/>
              <a:t>1/ Positionnez le curseur sur le paragraphe que l'on souhaite changer</a:t>
            </a:r>
          </a:p>
          <a:p>
            <a:pPr marL="177800" lvl="1" defTabSz="457200"/>
            <a:r>
              <a:rPr lang="fr-FR" altLang="fr-FR" sz="1800" dirty="0"/>
              <a:t>2/ Tapez sur la touche « Tab » pour un décalage vers la droite et les touches « Shift (majuscule) + Tab » pour un décalage vers la gauche</a:t>
            </a:r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2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293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74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518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7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33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57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9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1128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44628-6F61-42AE-8F3A-60A58B44ABB8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pPr marL="0" marR="0" lvl="0" indent="0" algn="r" defTabSz="1128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5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408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4084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0766E9B-990F-4DFD-BB00-18DFB2F94EB1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4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082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E1289-EB9C-43B0-978A-4FAFD6E00C50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886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r>
              <a:rPr lang="fr-FR" altLang="fr-FR" sz="1800" dirty="0"/>
              <a:t>Incohérence</a:t>
            </a:r>
            <a:r>
              <a:rPr lang="fr-FR" altLang="fr-FR" sz="1800" baseline="0" dirty="0"/>
              <a:t> entre le tonnage département 68 dans les 2 tableaux du RAC (à vérifier)</a:t>
            </a:r>
          </a:p>
          <a:p>
            <a:pPr defTabSz="457200" eaLnBrk="1" hangingPunct="1"/>
            <a:r>
              <a:rPr lang="fr-FR" altLang="fr-FR" sz="1800" baseline="0" dirty="0"/>
              <a:t>Texte en rouge à compléter</a:t>
            </a:r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6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985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r>
              <a:rPr lang="fr-FR" altLang="fr-FR" dirty="0"/>
              <a:t>Les numéros des différentes subdivisions et les volumes de </a:t>
            </a:r>
            <a:r>
              <a:rPr lang="fr-FR" altLang="fr-FR" dirty="0" err="1"/>
              <a:t>lixiviats</a:t>
            </a:r>
            <a:r>
              <a:rPr lang="fr-FR" altLang="fr-FR" dirty="0"/>
              <a:t> réinjectés?</a:t>
            </a:r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7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158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8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7209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8550" y="806450"/>
            <a:ext cx="5373688" cy="4029075"/>
          </a:xfrm>
          <a:ln/>
        </p:spPr>
      </p:sp>
      <p:sp>
        <p:nvSpPr>
          <p:cNvPr id="17817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9039" tIns="49519" rIns="99039" bIns="49519"/>
          <a:lstStyle/>
          <a:p>
            <a:pPr defTabSz="457200" eaLnBrk="1" hangingPunct="1"/>
            <a:endParaRPr lang="fr-FR" altLang="fr-FR" sz="1800" dirty="0"/>
          </a:p>
        </p:txBody>
      </p:sp>
      <p:sp>
        <p:nvSpPr>
          <p:cNvPr id="178180" name="Espace réservé du numéro de diapositive 3"/>
          <p:cNvSpPr txBox="1">
            <a:spLocks noGrp="1"/>
          </p:cNvSpPr>
          <p:nvPr/>
        </p:nvSpPr>
        <p:spPr bwMode="auto">
          <a:xfrm>
            <a:off x="4290907" y="10207944"/>
            <a:ext cx="3279987" cy="5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19" rIns="99039" bIns="49519" anchor="b"/>
          <a:lstStyle>
            <a:lvl1pPr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28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28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8844628-6F61-42AE-8F3A-60A58B44ABB8}" type="slidenum">
              <a:rPr lang="fr-FR" altLang="fr-FR" sz="1300">
                <a:latin typeface="Calibri" pitchFamily="34" charset="0"/>
                <a:ea typeface="MS PGothic" pitchFamily="34" charset="-128"/>
              </a:rPr>
              <a:pPr algn="r" eaLnBrk="1" hangingPunct="1"/>
              <a:t>9</a:t>
            </a:fld>
            <a:endParaRPr lang="fr-FR" altLang="fr-FR" sz="13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79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 bwMode="gray">
          <a:xfrm>
            <a:off x="358775" y="2133600"/>
            <a:ext cx="7921625" cy="90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 bwMode="gray">
          <a:xfrm>
            <a:off x="358775" y="3034800"/>
            <a:ext cx="7921625" cy="900000"/>
          </a:xfrm>
        </p:spPr>
        <p:txBody>
          <a:bodyPr/>
          <a:lstStyle>
            <a:lvl1pPr>
              <a:spcBef>
                <a:spcPts val="864"/>
              </a:spcBef>
              <a:defRPr sz="12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fr-FR"/>
              <a:t>CSS ACTIVITES 2016 – SUEZ RV Nord-Est – ISDND de la Campagne – 7 juillet 2017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24368A89-9C7F-43A7-BE10-515E8145AD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31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_Fond_ble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FD_0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58775" y="3034800"/>
            <a:ext cx="7921625" cy="298658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_Fond_ble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FD-0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58775" y="3034800"/>
            <a:ext cx="7921625" cy="298658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2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_Fond_ble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FD-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58775" y="3034800"/>
            <a:ext cx="7921625" cy="298658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46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30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183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017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37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478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00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5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 bwMode="gray">
          <a:xfrm>
            <a:off x="358775" y="2133600"/>
            <a:ext cx="7921625" cy="90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 bwMode="gray">
          <a:xfrm>
            <a:off x="358775" y="3034800"/>
            <a:ext cx="7921625" cy="900000"/>
          </a:xfrm>
        </p:spPr>
        <p:txBody>
          <a:bodyPr/>
          <a:lstStyle>
            <a:lvl1pPr>
              <a:spcBef>
                <a:spcPts val="864"/>
              </a:spcBef>
              <a:defRPr sz="12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5418000"/>
            <a:ext cx="9144000" cy="1440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fr-FR"/>
              <a:t>CSS ACTIVITES 2016 – SUEZ RV Nord-Est – ISDND de la Campagne – 7 juillet 2017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4368A89-9C7F-43A7-BE10-515E8145AD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solidFill>
            <a:schemeClr val="accent3"/>
          </a:solidFill>
        </p:spPr>
        <p:txBody>
          <a:bodyPr lIns="1080000" tIns="1188000" rIns="1188000" anchor="ctr" anchorCtr="0"/>
          <a:lstStyle>
            <a:lvl1pPr algn="ctr">
              <a:defRPr sz="1500"/>
            </a:lvl1pPr>
          </a:lstStyle>
          <a:p>
            <a:r>
              <a:rPr lang="fr-FR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904865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980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37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46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687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304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303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643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643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835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83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5418000"/>
            <a:ext cx="9144000" cy="1440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88137" y="0"/>
            <a:ext cx="3960000" cy="5400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 bwMode="gray">
          <a:xfrm>
            <a:off x="358775" y="2133600"/>
            <a:ext cx="7921625" cy="90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 bwMode="gray">
          <a:xfrm>
            <a:off x="358775" y="3034800"/>
            <a:ext cx="7921625" cy="900000"/>
          </a:xfrm>
        </p:spPr>
        <p:txBody>
          <a:bodyPr/>
          <a:lstStyle>
            <a:lvl1pPr>
              <a:spcBef>
                <a:spcPts val="864"/>
              </a:spcBef>
              <a:defRPr sz="12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fr-FR"/>
              <a:t>CSS ACTIVITES 2016 – SUEZ RV Nord-Est – ISDND de la Campagne – 7 juillet 2017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24368A89-9C7F-43A7-BE10-515E8145AD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solidFill>
            <a:schemeClr val="accent5"/>
          </a:solidFill>
        </p:spPr>
        <p:txBody>
          <a:bodyPr lIns="1080000" tIns="1188000" rIns="1188000" anchor="ctr" anchorCtr="0"/>
          <a:lstStyle>
            <a:lvl1pPr algn="ctr">
              <a:defRPr sz="1500"/>
            </a:lvl1pPr>
          </a:lstStyle>
          <a:p>
            <a:r>
              <a:rPr lang="fr-FR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942180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005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037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97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471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81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708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728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24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68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70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45411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342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321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149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111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639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167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51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108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903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51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Fond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 bwMode="gray">
          <a:xfrm>
            <a:off x="358775" y="3034800"/>
            <a:ext cx="7921625" cy="298658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3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06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746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698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05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439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255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98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20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05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366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13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_Fond_ve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D_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58775" y="3034800"/>
            <a:ext cx="7921625" cy="298658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297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295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203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536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801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669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13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045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726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 bwMode="gray">
          <a:xfrm>
            <a:off x="358775" y="1808163"/>
            <a:ext cx="7921625" cy="4213225"/>
          </a:xfrm>
        </p:spPr>
        <p:txBody>
          <a:bodyPr/>
          <a:lstStyle>
            <a:lvl1pPr marL="720000" indent="-720000">
              <a:lnSpc>
                <a:spcPct val="100000"/>
              </a:lnSpc>
              <a:spcBef>
                <a:spcPts val="3600"/>
              </a:spcBef>
              <a:spcAft>
                <a:spcPts val="360"/>
              </a:spcAft>
              <a:tabLst>
                <a:tab pos="630000" algn="r"/>
                <a:tab pos="720000" algn="l"/>
              </a:tabLst>
              <a:defRPr sz="1500">
                <a:solidFill>
                  <a:schemeClr val="accent6"/>
                </a:solidFill>
              </a:defRPr>
            </a:lvl1pPr>
            <a:lvl2pPr marL="720000" indent="-720000">
              <a:lnSpc>
                <a:spcPct val="100000"/>
              </a:lnSpc>
              <a:tabLst>
                <a:tab pos="630000" algn="r"/>
                <a:tab pos="720000" algn="l"/>
              </a:tabLst>
              <a:defRPr sz="12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47098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7"/>
          <p:cNvSpPr>
            <a:spLocks noGrp="1"/>
          </p:cNvSpPr>
          <p:nvPr>
            <p:ph type="body" sz="quarter" idx="14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/>
          </p:nvPr>
        </p:nvSpPr>
        <p:spPr bwMode="gray">
          <a:xfrm>
            <a:off x="358775" y="1808163"/>
            <a:ext cx="3925438" cy="4213225"/>
          </a:xfrm>
        </p:spPr>
        <p:txBody>
          <a:bodyPr/>
          <a:lstStyle>
            <a:lvl1pPr marL="720000" indent="-720000">
              <a:lnSpc>
                <a:spcPct val="100000"/>
              </a:lnSpc>
              <a:spcBef>
                <a:spcPts val="3600"/>
              </a:spcBef>
              <a:spcAft>
                <a:spcPts val="360"/>
              </a:spcAft>
              <a:tabLst>
                <a:tab pos="630000" algn="r"/>
                <a:tab pos="720000" algn="l"/>
              </a:tabLst>
              <a:defRPr sz="1500">
                <a:solidFill>
                  <a:schemeClr val="accent6"/>
                </a:solidFill>
              </a:defRPr>
            </a:lvl1pPr>
            <a:lvl2pPr marL="720000" indent="-720000">
              <a:lnSpc>
                <a:spcPct val="100000"/>
              </a:lnSpc>
              <a:tabLst>
                <a:tab pos="630000" algn="r"/>
                <a:tab pos="720000" algn="l"/>
              </a:tabLst>
              <a:defRPr sz="12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6"/>
          </p:nvPr>
        </p:nvSpPr>
        <p:spPr bwMode="gray">
          <a:xfrm>
            <a:off x="4354471" y="1808163"/>
            <a:ext cx="3925930" cy="4213225"/>
          </a:xfrm>
        </p:spPr>
        <p:txBody>
          <a:bodyPr/>
          <a:lstStyle>
            <a:lvl1pPr marL="720000" indent="-720000">
              <a:lnSpc>
                <a:spcPct val="100000"/>
              </a:lnSpc>
              <a:spcBef>
                <a:spcPts val="3600"/>
              </a:spcBef>
              <a:spcAft>
                <a:spcPts val="360"/>
              </a:spcAft>
              <a:tabLst>
                <a:tab pos="630000" algn="r"/>
                <a:tab pos="720000" algn="l"/>
              </a:tabLst>
              <a:defRPr sz="1500">
                <a:solidFill>
                  <a:schemeClr val="accent6"/>
                </a:solidFill>
              </a:defRPr>
            </a:lvl1pPr>
            <a:lvl2pPr marL="720000" indent="-720000">
              <a:lnSpc>
                <a:spcPct val="100000"/>
              </a:lnSpc>
              <a:tabLst>
                <a:tab pos="630000" algn="r"/>
                <a:tab pos="720000" algn="l"/>
              </a:tabLst>
              <a:defRPr sz="12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6070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_Fond_ve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58775" y="3034800"/>
            <a:ext cx="7921625" cy="298658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05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16646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808163"/>
            <a:ext cx="3600000" cy="42132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9"/>
          </p:nvPr>
        </p:nvSpPr>
        <p:spPr bwMode="gray">
          <a:xfrm>
            <a:off x="4680400" y="1808163"/>
            <a:ext cx="3600000" cy="42132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89230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808163"/>
            <a:ext cx="3276000" cy="42132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321175" y="1808162"/>
            <a:ext cx="3959225" cy="4213226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3418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808163"/>
            <a:ext cx="3276000" cy="42132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572000" y="1233488"/>
            <a:ext cx="4572000" cy="4787900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333003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58775" y="1238479"/>
            <a:ext cx="8785225" cy="4782909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1"/>
            <a:ext cx="7921625" cy="8302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20"/>
          </p:nvPr>
        </p:nvSpPr>
        <p:spPr bwMode="gray">
          <a:xfrm>
            <a:off x="1008000" y="2206800"/>
            <a:ext cx="1900276" cy="2863878"/>
          </a:xfrm>
          <a:custGeom>
            <a:avLst/>
            <a:gdLst>
              <a:gd name="connsiteX0" fmla="*/ 950932 w 1900276"/>
              <a:gd name="connsiteY0" fmla="*/ 13 h 2863878"/>
              <a:gd name="connsiteX1" fmla="*/ 1900257 w 1900276"/>
              <a:gd name="connsiteY1" fmla="*/ 1901837 h 2863878"/>
              <a:gd name="connsiteX2" fmla="*/ 950932 w 1900276"/>
              <a:gd name="connsiteY2" fmla="*/ 2863862 h 2863878"/>
              <a:gd name="connsiteX3" fmla="*/ 20 w 1900276"/>
              <a:gd name="connsiteY3" fmla="*/ 1901837 h 2863878"/>
              <a:gd name="connsiteX4" fmla="*/ 950932 w 1900276"/>
              <a:gd name="connsiteY4" fmla="*/ 13 h 286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276" h="2863878">
                <a:moveTo>
                  <a:pt x="950932" y="13"/>
                </a:moveTo>
                <a:cubicBezTo>
                  <a:pt x="950932" y="4775"/>
                  <a:pt x="1897082" y="1339862"/>
                  <a:pt x="1900257" y="1901837"/>
                </a:cubicBezTo>
                <a:cubicBezTo>
                  <a:pt x="1903432" y="2401900"/>
                  <a:pt x="1516082" y="2867037"/>
                  <a:pt x="950932" y="2863862"/>
                </a:cubicBezTo>
                <a:cubicBezTo>
                  <a:pt x="382608" y="2860687"/>
                  <a:pt x="-3155" y="2392375"/>
                  <a:pt x="20" y="1901837"/>
                </a:cubicBezTo>
                <a:cubicBezTo>
                  <a:pt x="7958" y="1344625"/>
                  <a:pt x="949345" y="-4750"/>
                  <a:pt x="950932" y="13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bIns="72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800">
                <a:solidFill>
                  <a:schemeClr val="bg1"/>
                </a:solidFill>
              </a:defRPr>
            </a:lvl1pPr>
            <a:lvl2pPr algn="ctr">
              <a:lnSpc>
                <a:spcPct val="90000"/>
              </a:lnSpc>
              <a:defRPr sz="19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308730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8101013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684213" y="1808163"/>
            <a:ext cx="2268000" cy="936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3438000" y="1808163"/>
            <a:ext cx="2268000" cy="936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21"/>
          </p:nvPr>
        </p:nvSpPr>
        <p:spPr bwMode="gray">
          <a:xfrm>
            <a:off x="6537600" y="1807200"/>
            <a:ext cx="2268000" cy="936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pour une image  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58775" y="2744788"/>
            <a:ext cx="2808000" cy="3276000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3348325" y="2743200"/>
            <a:ext cx="2808000" cy="3276000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7" name="Espace réservé pour une image  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336000" y="2744788"/>
            <a:ext cx="2808000" cy="3276000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2676589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8101013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684213" y="1808163"/>
            <a:ext cx="2268000" cy="936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21"/>
          </p:nvPr>
        </p:nvSpPr>
        <p:spPr bwMode="gray">
          <a:xfrm>
            <a:off x="6537600" y="1807200"/>
            <a:ext cx="2268000" cy="936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358775" y="2743200"/>
            <a:ext cx="5797550" cy="3276000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7" name="Espace réservé pour une image  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336000" y="2744788"/>
            <a:ext cx="2808000" cy="3276000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fr-FR" dirty="0"/>
              <a:t>Sélectionner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2535177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s_Fon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1233488"/>
            <a:ext cx="9144000" cy="478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1"/>
            <a:ext cx="8101013" cy="8302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684213" y="4654800"/>
            <a:ext cx="2160000" cy="1368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684213" y="2260800"/>
            <a:ext cx="2160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84213" y="1808163"/>
            <a:ext cx="2160000" cy="36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3492000" y="4654800"/>
            <a:ext cx="2160000" cy="1368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3492000" y="2260800"/>
            <a:ext cx="2160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492000" y="1808163"/>
            <a:ext cx="2160000" cy="36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25"/>
          </p:nvPr>
        </p:nvSpPr>
        <p:spPr bwMode="gray">
          <a:xfrm>
            <a:off x="6299788" y="4654800"/>
            <a:ext cx="2160000" cy="1368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Espace réservé du graphique 4"/>
          <p:cNvSpPr>
            <a:spLocks noGrp="1"/>
          </p:cNvSpPr>
          <p:nvPr>
            <p:ph type="chart" sz="quarter" idx="26"/>
          </p:nvPr>
        </p:nvSpPr>
        <p:spPr bwMode="gray">
          <a:xfrm>
            <a:off x="6299788" y="2260800"/>
            <a:ext cx="2160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299788" y="1808163"/>
            <a:ext cx="2160000" cy="36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1780811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s_Fon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1233488"/>
            <a:ext cx="9144000" cy="478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1"/>
            <a:ext cx="7921625" cy="8302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684213" y="4654800"/>
            <a:ext cx="2160000" cy="1368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684213" y="2260800"/>
            <a:ext cx="2160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84213" y="1808163"/>
            <a:ext cx="2160000" cy="36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3492000" y="4654800"/>
            <a:ext cx="2160000" cy="1368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3492000" y="2260800"/>
            <a:ext cx="2160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492000" y="1808163"/>
            <a:ext cx="2160000" cy="36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25"/>
          </p:nvPr>
        </p:nvSpPr>
        <p:spPr bwMode="gray">
          <a:xfrm>
            <a:off x="6299788" y="4654800"/>
            <a:ext cx="2160000" cy="1368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Espace réservé du graphique 4"/>
          <p:cNvSpPr>
            <a:spLocks noGrp="1"/>
          </p:cNvSpPr>
          <p:nvPr>
            <p:ph type="chart" sz="quarter" idx="26"/>
          </p:nvPr>
        </p:nvSpPr>
        <p:spPr bwMode="gray">
          <a:xfrm>
            <a:off x="6299788" y="2260800"/>
            <a:ext cx="2160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299788" y="1808163"/>
            <a:ext cx="2160000" cy="36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464833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s_Fon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1233488"/>
            <a:ext cx="9144000" cy="478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1"/>
            <a:ext cx="7921625" cy="8302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1368000" y="4654800"/>
            <a:ext cx="3204000" cy="1368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6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936000" y="2232000"/>
            <a:ext cx="3564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368000" y="1808163"/>
            <a:ext cx="3204000" cy="36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5004000" y="4654800"/>
            <a:ext cx="3204000" cy="1368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6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4572000" y="2232000"/>
            <a:ext cx="3564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004000" y="1808163"/>
            <a:ext cx="3204000" cy="36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28448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_Fond_ve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D_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58775" y="3034800"/>
            <a:ext cx="7921625" cy="2986588"/>
          </a:xfrm>
        </p:spPr>
        <p:txBody>
          <a:bodyPr anchor="t" anchorCtr="0"/>
          <a:lstStyle>
            <a:lvl1pPr>
              <a:lnSpc>
                <a:spcPct val="100000"/>
              </a:lnSpc>
              <a:defRPr sz="2400" b="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40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s_Fon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1233488"/>
            <a:ext cx="9144000" cy="478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1"/>
            <a:ext cx="7921625" cy="8302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1368000" y="4654800"/>
            <a:ext cx="3204000" cy="1368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936000" y="2232000"/>
            <a:ext cx="3564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368000" y="1808163"/>
            <a:ext cx="3204000" cy="36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5004000" y="4654800"/>
            <a:ext cx="3204000" cy="1368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4572000" y="2232000"/>
            <a:ext cx="3564000" cy="2376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004000" y="1808163"/>
            <a:ext cx="3204000" cy="36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0807492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808163"/>
            <a:ext cx="7596187" cy="9366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796000"/>
            <a:ext cx="1257158" cy="3116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9"/>
          </p:nvPr>
        </p:nvSpPr>
        <p:spPr bwMode="gray">
          <a:xfrm>
            <a:off x="684213" y="2744788"/>
            <a:ext cx="7596187" cy="1980000"/>
          </a:xfrm>
        </p:spPr>
        <p:txBody>
          <a:bodyPr tIns="576000" anchor="ctr" anchorCtr="0"/>
          <a:lstStyle>
            <a:lvl1pPr algn="ctr">
              <a:defRPr sz="1500" b="0"/>
            </a:lvl1pPr>
          </a:lstStyle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 bwMode="gray">
          <a:xfrm>
            <a:off x="684213" y="4834800"/>
            <a:ext cx="7596187" cy="828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742725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Fond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700">
                <a:solidFill>
                  <a:schemeClr val="accent4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82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Fond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403200"/>
            <a:ext cx="7921625" cy="140496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700">
                <a:solidFill>
                  <a:schemeClr val="accent3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fr-FR" alt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7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69088"/>
            <a:ext cx="684213" cy="188912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684213" y="6381750"/>
            <a:ext cx="6696075" cy="466725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684213" cy="4667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A58A29-D42D-4EDD-8F21-BE0A34B36DFA}" type="slidenum">
              <a:rPr lang="fr-FR" altLang="fr-FR"/>
              <a:pPr>
                <a:defRPr/>
              </a:pPr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53780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_Fond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 bwMode="gray">
          <a:xfrm>
            <a:off x="358775" y="3034800"/>
            <a:ext cx="7921625" cy="298658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3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86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855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835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8108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4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_Fond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 bwMode="gray">
          <a:xfrm>
            <a:off x="358775" y="3034800"/>
            <a:ext cx="7921625" cy="2986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47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1232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891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492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570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102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1208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29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7189" y="512763"/>
            <a:ext cx="7923098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58775" y="2133600"/>
            <a:ext cx="79216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 bwMode="gray">
          <a:xfrm>
            <a:off x="0" y="6669088"/>
            <a:ext cx="358775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 bwMode="gray">
          <a:xfrm>
            <a:off x="0" y="6669088"/>
            <a:ext cx="358775" cy="189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 bwMode="gray">
          <a:xfrm>
            <a:off x="0" y="6669088"/>
            <a:ext cx="358775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fld id="{24368A89-9C7F-43A7-BE10-515E8145AD10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000"/>
            <a:ext cx="9144000" cy="14410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826" r:id="rId2"/>
    <p:sldLayoutId id="2147483827" r:id="rId3"/>
    <p:sldLayoutId id="2147483858" r:id="rId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12588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algn="l" defTabSz="1258888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defRPr sz="2200">
          <a:solidFill>
            <a:schemeClr val="tx1"/>
          </a:solidFill>
          <a:latin typeface="+mn-lt"/>
          <a:cs typeface="+mn-cs"/>
        </a:defRPr>
      </a:lvl2pPr>
      <a:lvl3pPr marL="215900" indent="-215900" algn="l" defTabSz="1258888" rtl="0" eaLnBrk="1" fontAlgn="base" hangingPunct="1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¢"/>
        <a:defRPr sz="1200">
          <a:solidFill>
            <a:schemeClr val="tx1"/>
          </a:solidFill>
          <a:latin typeface="+mn-lt"/>
          <a:cs typeface="+mn-cs"/>
        </a:defRPr>
      </a:lvl3pPr>
      <a:lvl4pPr marL="215900" indent="-196850" algn="l" defTabSz="1258888" rtl="0" eaLnBrk="1" fontAlgn="base" hangingPunct="1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¡"/>
        <a:defRPr sz="1000">
          <a:solidFill>
            <a:schemeClr val="tx1"/>
          </a:solidFill>
          <a:latin typeface="+mn-lt"/>
          <a:cs typeface="+mn-cs"/>
        </a:defRPr>
      </a:lvl4pPr>
      <a:lvl5pPr marL="4318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5pPr>
      <a:lvl6pPr marL="8890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13462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18034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22606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8775" y="404813"/>
            <a:ext cx="7921625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58775" y="3033713"/>
            <a:ext cx="79216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6381750"/>
            <a:ext cx="6842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5400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BC85812-F953-4AE8-878A-A89F38174EA6}" type="slidenum">
              <a:rPr lang="fr-FR" altLang="fr-FR"/>
              <a:pPr/>
              <a:t>‹N°›</a:t>
            </a:fld>
            <a:r>
              <a:rPr lang="fr-FR" altLang="fr-FR" dirty="0"/>
              <a:t> I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 bwMode="gray">
          <a:xfrm>
            <a:off x="0" y="6669088"/>
            <a:ext cx="358775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042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1258888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5"/>
          </a:solidFill>
          <a:latin typeface="+mn-lt"/>
          <a:ea typeface="+mn-ea"/>
          <a:cs typeface="+mn-cs"/>
        </a:defRPr>
      </a:lvl1pPr>
      <a:lvl2pPr algn="l" defTabSz="12588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defRPr sz="2200">
          <a:solidFill>
            <a:schemeClr val="tx1"/>
          </a:solidFill>
          <a:latin typeface="+mn-lt"/>
          <a:cs typeface="+mn-cs"/>
        </a:defRPr>
      </a:lvl2pPr>
      <a:lvl3pPr marL="215900" indent="-215900" algn="l" defTabSz="1258888" rtl="0" eaLnBrk="0" fontAlgn="base" hangingPunct="0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¢"/>
        <a:defRPr sz="1200">
          <a:solidFill>
            <a:schemeClr val="tx1"/>
          </a:solidFill>
          <a:latin typeface="+mn-lt"/>
          <a:cs typeface="+mn-cs"/>
        </a:defRPr>
      </a:lvl3pPr>
      <a:lvl4pPr marL="215900" indent="-196850" algn="l" defTabSz="1258888" rtl="0" eaLnBrk="0" fontAlgn="base" hangingPunct="0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¡"/>
        <a:defRPr sz="1000">
          <a:solidFill>
            <a:schemeClr val="tx1"/>
          </a:solidFill>
          <a:latin typeface="+mn-lt"/>
          <a:cs typeface="+mn-cs"/>
        </a:defRPr>
      </a:lvl4pPr>
      <a:lvl5pPr marL="431800" indent="-215900" algn="l" defTabSz="1258888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5pPr>
      <a:lvl6pPr marL="8890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13462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18034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22606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0B52D-0D59-40FB-AFBC-23540DE73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73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54D3B-3652-462A-9857-BC10A5212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45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A24B8-E5B9-4B1C-A74D-0FEAD338E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8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AE10E-06F8-41E3-963A-94289CE5ED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95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8DB49-1917-458E-AA47-2B95836D8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7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8774" y="404813"/>
            <a:ext cx="7921625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808163"/>
            <a:ext cx="759618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0" y="6669088"/>
            <a:ext cx="68421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fr-FR" altLang="fr-FR"/>
              <a:t>CSS ACTIVITES 2016 – SUEZ RV Nord-Est – ISDND de la Campagne – 7 juillet 2017</a:t>
            </a:r>
            <a:endParaRPr lang="fr-FR" alt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6381750"/>
            <a:ext cx="6842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5400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accent6"/>
                </a:solidFill>
              </a:defRPr>
            </a:lvl1pPr>
          </a:lstStyle>
          <a:p>
            <a:fld id="{F002F169-18FD-44E9-97D3-E92CE43342A9}" type="slidenum">
              <a:rPr lang="fr-FR" altLang="fr-FR" smtClean="0"/>
              <a:pPr/>
              <a:t>‹N°›</a:t>
            </a:fld>
            <a:r>
              <a:rPr lang="fr-FR" altLang="fr-FR" dirty="0"/>
              <a:t> I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6138000"/>
            <a:ext cx="1440000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713" r:id="rId3"/>
    <p:sldLayoutId id="2147483847" r:id="rId4"/>
    <p:sldLayoutId id="2147483848" r:id="rId5"/>
    <p:sldLayoutId id="2147483857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41" r:id="rId15"/>
    <p:sldLayoutId id="2147483842" r:id="rId16"/>
    <p:sldLayoutId id="2147483859" r:id="rId17"/>
    <p:sldLayoutId id="2147483861" r:id="rId18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1258888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b="1">
          <a:solidFill>
            <a:schemeClr val="accent5"/>
          </a:solidFill>
          <a:latin typeface="+mn-lt"/>
          <a:ea typeface="+mn-ea"/>
          <a:cs typeface="+mn-cs"/>
        </a:defRPr>
      </a:lvl1pPr>
      <a:lvl2pPr algn="l" defTabSz="1258888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500">
          <a:solidFill>
            <a:schemeClr val="accent5"/>
          </a:solidFill>
          <a:latin typeface="+mn-lt"/>
          <a:cs typeface="+mn-cs"/>
        </a:defRPr>
      </a:lvl2pPr>
      <a:lvl3pPr marL="215900" indent="-215900" algn="l" defTabSz="1258888" rtl="0" eaLnBrk="0" fontAlgn="base" hangingPunct="0">
        <a:spcBef>
          <a:spcPct val="30000"/>
        </a:spcBef>
        <a:spcAft>
          <a:spcPct val="30000"/>
        </a:spcAft>
        <a:buClr>
          <a:schemeClr val="accent6"/>
        </a:buClr>
        <a:buSzPct val="150000"/>
        <a:buFont typeface="Wingdings" pitchFamily="2" charset="2"/>
        <a:buChar char=""/>
        <a:defRPr sz="1200">
          <a:solidFill>
            <a:schemeClr val="accent5"/>
          </a:solidFill>
          <a:latin typeface="+mn-lt"/>
          <a:cs typeface="+mn-cs"/>
        </a:defRPr>
      </a:lvl3pPr>
      <a:lvl4pPr marL="215900" indent="-196850" algn="l" defTabSz="1258888" rtl="0" eaLnBrk="0" fontAlgn="base" hangingPunct="0">
        <a:spcBef>
          <a:spcPct val="30000"/>
        </a:spcBef>
        <a:spcAft>
          <a:spcPct val="30000"/>
        </a:spcAft>
        <a:buClr>
          <a:schemeClr val="accent6"/>
        </a:buClr>
        <a:buSzPct val="150000"/>
        <a:buFont typeface="Wingdings" pitchFamily="2" charset="2"/>
        <a:buChar char=""/>
        <a:defRPr sz="1000">
          <a:solidFill>
            <a:schemeClr val="accent5"/>
          </a:solidFill>
          <a:latin typeface="+mn-lt"/>
          <a:cs typeface="+mn-cs"/>
        </a:defRPr>
      </a:lvl4pPr>
      <a:lvl5pPr marL="431800" indent="-215900" algn="l" defTabSz="1258888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accent6"/>
        </a:buClr>
        <a:buFont typeface="Wingdings" pitchFamily="2" charset="2"/>
        <a:buChar char="l"/>
        <a:defRPr sz="1000">
          <a:solidFill>
            <a:schemeClr val="accent5"/>
          </a:solidFill>
          <a:latin typeface="+mn-lt"/>
          <a:cs typeface="+mn-cs"/>
        </a:defRPr>
      </a:lvl5pPr>
      <a:lvl6pPr marL="36925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41497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46069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50641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CSS ACTIVITES 2016 – SUEZ RV Nord-Est – ISDND de la Campagne – 7 juillet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6FDDF-CA93-401A-B4AE-2963F4752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30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/>
              <a:t>COMMISSION DE SUIVI DE SITE</a:t>
            </a:r>
            <a:br>
              <a:rPr lang="fr-FR" dirty="0"/>
            </a:br>
            <a:r>
              <a:rPr lang="fr-FR" dirty="0"/>
              <a:t>ISDND de Villoncourt</a:t>
            </a:r>
            <a:br>
              <a:rPr lang="fr-FR" dirty="0"/>
            </a:br>
            <a:r>
              <a:rPr lang="fr-FR" sz="2800" dirty="0"/>
              <a:t>Rapport d’activité 2023</a:t>
            </a:r>
            <a:endParaRPr lang="fr-FR" sz="2800" b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 bwMode="gray">
          <a:xfrm>
            <a:off x="323528" y="2780928"/>
            <a:ext cx="7921625" cy="900000"/>
          </a:xfrm>
        </p:spPr>
        <p:txBody>
          <a:bodyPr/>
          <a:lstStyle/>
          <a:p>
            <a:r>
              <a:rPr lang="fr-FR" dirty="0"/>
              <a:t>SUEZ RV NORD EST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 bwMode="gray">
          <a:xfrm>
            <a:off x="323528" y="3861048"/>
            <a:ext cx="7921625" cy="1296144"/>
          </a:xfrm>
        </p:spPr>
        <p:txBody>
          <a:bodyPr/>
          <a:lstStyle/>
          <a:p>
            <a:r>
              <a:rPr lang="fr-FR" dirty="0"/>
              <a:t>Recyclage et valorisation France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sz="2800" dirty="0"/>
              <a:t>5 avril 2024</a:t>
            </a:r>
          </a:p>
        </p:txBody>
      </p:sp>
    </p:spTree>
    <p:extLst>
      <p:ext uri="{BB962C8B-B14F-4D97-AF65-F5344CB8AC3E}">
        <p14:creationId xmlns:p14="http://schemas.microsoft.com/office/powerpoint/2010/main" val="173364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6" name="Text Placeholder 12"/>
          <p:cNvSpPr>
            <a:spLocks/>
          </p:cNvSpPr>
          <p:nvPr/>
        </p:nvSpPr>
        <p:spPr bwMode="auto">
          <a:xfrm>
            <a:off x="395288" y="116632"/>
            <a:ext cx="73421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875" indent="-2508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1713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3350" indent="-201613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3400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606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178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750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322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2800" b="1" kern="0" dirty="0">
                <a:solidFill>
                  <a:srgbClr val="AADC14"/>
                </a:solidFill>
                <a:latin typeface="+mn-lt"/>
                <a:cs typeface="+mn-cs"/>
              </a:rPr>
              <a:t>Vie du site 2023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4156" y="648865"/>
            <a:ext cx="8675687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marL="180975" indent="-15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7580313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988300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8396288" indent="-228600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534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93106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97678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102250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fr-FR" altLang="fr-FR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endParaRPr lang="fr-FR" alt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10</a:t>
            </a:fld>
            <a:r>
              <a:rPr lang="fr-FR" altLang="fr-FR" dirty="0"/>
              <a:t> I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D56D6A3-CB6F-4DB7-A9AA-F1682D3D35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03A260-41C3-46DE-BC45-83E27ECEEA5D}"/>
              </a:ext>
            </a:extLst>
          </p:cNvPr>
          <p:cNvSpPr txBox="1"/>
          <p:nvPr/>
        </p:nvSpPr>
        <p:spPr>
          <a:xfrm>
            <a:off x="342106" y="649230"/>
            <a:ext cx="835342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6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28 février : DREAL- POMPIERS-GENDARMERIE-OFB- MAIRE Villoncourt suite dysfonctionnement unité de traitement mobile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Mars Avril : Commissaire Enquêteur avant et après l’Enquête Publique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Juin : Maire de Villoncourt suite incendie sur exploitation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Aout : DREAL pour inspection annuelle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Septembre : CSS en Préfecture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Octobre : Maire de Villoncourt et SDIS pour les accès pompier suite aux travaux du site II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Novembre : Maire de Villoncourt et DGS communauté commune d’Epinal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AECD59F-F267-4512-91DD-2A021A409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403201"/>
            <a:ext cx="7921625" cy="361504"/>
          </a:xfrm>
        </p:spPr>
        <p:txBody>
          <a:bodyPr/>
          <a:lstStyle/>
          <a:p>
            <a:r>
              <a:rPr lang="fr-FR" altLang="fr-FR" sz="2400" dirty="0">
                <a:solidFill>
                  <a:srgbClr val="AADC14"/>
                </a:solidFill>
              </a:rPr>
              <a:t>Vie du site 2023</a:t>
            </a:r>
          </a:p>
          <a:p>
            <a:endParaRPr lang="fr-FR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983E694-685D-4EFA-A732-1DD799BC20F4}"/>
              </a:ext>
            </a:extLst>
          </p:cNvPr>
          <p:cNvSpPr>
            <a:spLocks/>
          </p:cNvSpPr>
          <p:nvPr/>
        </p:nvSpPr>
        <p:spPr bwMode="auto">
          <a:xfrm>
            <a:off x="370709" y="1137049"/>
            <a:ext cx="8415283" cy="524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marL="180975" indent="-15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7580313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988300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8396288" indent="-228600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534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93106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97678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102250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r>
              <a:rPr lang="fr-FR" altLang="fr-FR" sz="1800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Incidents et plaintes :</a:t>
            </a:r>
          </a:p>
          <a:p>
            <a:pPr lvl="1"/>
            <a:endParaRPr lang="fr-FR" altLang="fr-FR" sz="1800" u="sng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Radioactivité : 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Pas de déclenchements en 2023</a:t>
            </a:r>
          </a:p>
          <a:p>
            <a:pPr algn="just"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algn="just">
              <a:spcAft>
                <a:spcPts val="600"/>
              </a:spcAft>
            </a:pPr>
            <a:endParaRPr lang="fr-FR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Départ de feu :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 départ de feu rapidement maitrisé par le personnel du site et la présence des pompiers (juin 2023)</a:t>
            </a:r>
          </a:p>
          <a:p>
            <a:pPr algn="just"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algn="just">
              <a:spcAft>
                <a:spcPts val="600"/>
              </a:spcAft>
            </a:pPr>
            <a:endParaRPr lang="fr-FR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71788" indent="-2871788" algn="just"/>
            <a:r>
              <a:rPr 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Refus de déchets :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refus en 2023 (déchets non conforme et abs de CAP)</a:t>
            </a:r>
          </a:p>
          <a:p>
            <a:pPr marL="2871788" indent="-2871788" algn="just"/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</a:t>
            </a:r>
          </a:p>
          <a:p>
            <a:pPr marL="2871788" indent="-2871788" algn="just"/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71788" indent="-2871788" algn="just"/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Plaintes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(hors jury de nez) </a:t>
            </a:r>
            <a:r>
              <a:rPr 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plaintes en 2023 dont 1 plainte concernant la circulation et 2 plaintes odeurs d’habitants de Villoncourt et </a:t>
            </a:r>
            <a:r>
              <a:rPr lang="fr-FR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Sercoeur</a:t>
            </a:r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</a:p>
          <a:p>
            <a:pPr algn="just"/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0164E-E43D-456B-9A46-16DBE65E205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406953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AECD59F-F267-4512-91DD-2A021A409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403201"/>
            <a:ext cx="7921625" cy="361504"/>
          </a:xfrm>
        </p:spPr>
        <p:txBody>
          <a:bodyPr/>
          <a:lstStyle/>
          <a:p>
            <a:r>
              <a:rPr lang="fr-FR" altLang="fr-FR" sz="2400" dirty="0">
                <a:solidFill>
                  <a:srgbClr val="AADC14"/>
                </a:solidFill>
              </a:rPr>
              <a:t>Vie du site 2023</a:t>
            </a:r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0164E-E43D-456B-9A46-16DBE65E205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97B024-937D-E15E-7AD6-6FE1EAA6025D}"/>
              </a:ext>
            </a:extLst>
          </p:cNvPr>
          <p:cNvSpPr txBox="1"/>
          <p:nvPr/>
        </p:nvSpPr>
        <p:spPr>
          <a:xfrm>
            <a:off x="251520" y="957126"/>
            <a:ext cx="554461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fr-FR" altLang="fr-FR" sz="1600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Rappel sur l’incidents du 28 février 2023 :</a:t>
            </a:r>
          </a:p>
          <a:p>
            <a:pPr>
              <a:tabLst>
                <a:tab pos="457200" algn="l"/>
              </a:tabLst>
            </a:pPr>
            <a:endParaRPr lang="fr-FR" sz="16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Déversement accidentel de lixiviats ( &lt; 100 m3) dans le </a:t>
            </a:r>
            <a:r>
              <a:rPr lang="fr-FR" sz="16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rû</a:t>
            </a: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Campagne lors de la campagne de traitement par unité mobile ; 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Mise en place de barrages (bouchons d’argile) à plusieurs endroits du </a:t>
            </a:r>
            <a:r>
              <a:rPr lang="fr-FR" sz="16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rû</a:t>
            </a: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contenir l’écoulement ;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Mise en œuvre le jour même d’un pompage et nettoyage du ru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Mise en place de la surveillance de la qualité du </a:t>
            </a:r>
            <a:r>
              <a:rPr lang="fr-FR" sz="16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rû</a:t>
            </a: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sur plusieurs jours pour vérifier l’efficacité des mesures curatives ;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Mise en place d’un plan d’action correctif.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Réalisation d’une bordure autour de l’installation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Etanchéité du fossé de gestion des eaux de la plate-forme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6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 descr="Une image contenant plein air, trou, herbe, nature&#10;&#10;Description générée automatiquement">
            <a:extLst>
              <a:ext uri="{FF2B5EF4-FFF2-40B4-BE49-F238E27FC236}">
                <a16:creationId xmlns:a16="http://schemas.microsoft.com/office/drawing/2014/main" id="{9A413703-2A8F-8056-D854-E4F3CE37D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3979" y="2320647"/>
            <a:ext cx="1865639" cy="1357196"/>
          </a:xfrm>
          <a:prstGeom prst="rect">
            <a:avLst/>
          </a:prstGeom>
        </p:spPr>
      </p:pic>
      <p:pic>
        <p:nvPicPr>
          <p:cNvPr id="8" name="Image 7" descr="Une image contenant ciel, plein air, sol, conteneur maritime&#10;&#10;Description générée automatiquement">
            <a:extLst>
              <a:ext uri="{FF2B5EF4-FFF2-40B4-BE49-F238E27FC236}">
                <a16:creationId xmlns:a16="http://schemas.microsoft.com/office/drawing/2014/main" id="{EA21BAE8-B014-B4FF-EB2E-4D38D9C45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1" y="471832"/>
            <a:ext cx="2974279" cy="1340484"/>
          </a:xfrm>
          <a:prstGeom prst="rect">
            <a:avLst/>
          </a:prstGeom>
        </p:spPr>
      </p:pic>
      <p:pic>
        <p:nvPicPr>
          <p:cNvPr id="11" name="Image 10" descr="Une image contenant bâtiment, plein air, Matériau composite, maison&#10;&#10;Description générée automatiquement">
            <a:extLst>
              <a:ext uri="{FF2B5EF4-FFF2-40B4-BE49-F238E27FC236}">
                <a16:creationId xmlns:a16="http://schemas.microsoft.com/office/drawing/2014/main" id="{186ED632-6E9B-0F00-FD28-102F75CF4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9955" y="3877883"/>
            <a:ext cx="2420888" cy="10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 dirty="0">
                <a:solidFill>
                  <a:srgbClr val="FFFFFF"/>
                </a:solidFill>
              </a:rPr>
              <a:t>matériaux</a:t>
            </a:r>
            <a:endParaRPr lang="fr-FR" altLang="fr-FR" dirty="0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342106" y="1071562"/>
            <a:ext cx="8415283" cy="509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marL="180975" indent="-15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7580313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988300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8396288" indent="-228600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534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93106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97678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10225088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65137" lvl="1" indent="-285750">
              <a:buFontTx/>
              <a:buChar char="-"/>
            </a:pPr>
            <a:endParaRPr lang="fr-FR" altLang="fr-FR" sz="1400" dirty="0"/>
          </a:p>
          <a:p>
            <a:pPr marL="465137" lvl="1" indent="-285750">
              <a:buFontTx/>
              <a:buChar char="-"/>
            </a:pPr>
            <a:endParaRPr lang="fr-FR" altLang="fr-FR" sz="1400" dirty="0"/>
          </a:p>
          <a:p>
            <a:pPr marL="465137" lvl="1" indent="-285750">
              <a:buFontTx/>
              <a:buChar char="-"/>
            </a:pPr>
            <a:endParaRPr lang="fr-FR" altLang="fr-FR" sz="1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13</a:t>
            </a:fld>
            <a:r>
              <a:rPr lang="fr-FR" altLang="fr-FR" dirty="0"/>
              <a:t> I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D0CCD6A-FB51-4909-BFAA-6995213B9EE8}"/>
              </a:ext>
            </a:extLst>
          </p:cNvPr>
          <p:cNvSpPr>
            <a:spLocks/>
          </p:cNvSpPr>
          <p:nvPr/>
        </p:nvSpPr>
        <p:spPr bwMode="auto">
          <a:xfrm>
            <a:off x="321825" y="260648"/>
            <a:ext cx="73421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875" indent="-2508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1713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3350" indent="-201613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3400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606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178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750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322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fr-FR" altLang="fr-FR" sz="2800" b="1" kern="0" dirty="0">
                <a:solidFill>
                  <a:srgbClr val="AADC14"/>
                </a:solidFill>
                <a:latin typeface="+mn-lt"/>
                <a:cs typeface="+mn-cs"/>
              </a:rPr>
              <a:t>Etude odeurs – Jury de nez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6F15C-3B75-425E-A1D1-B028A49EC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" y="1459771"/>
            <a:ext cx="4002658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271463" lvl="1" indent="-85725">
              <a:buFont typeface="Wingdings" pitchFamily="2" charset="2"/>
              <a:buChar char="ü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 communes représentées (mairies participantes)</a:t>
            </a:r>
          </a:p>
          <a:p>
            <a:pPr marL="271463" lvl="1" indent="-85725">
              <a:buFont typeface="Wingdings" pitchFamily="2" charset="2"/>
              <a:buChar char="ü"/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lvl="1" indent="-85725">
              <a:buFont typeface="Wingdings" pitchFamily="2" charset="2"/>
              <a:buChar char="ü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18 « nez » membres sur 6 communes: </a:t>
            </a:r>
          </a:p>
          <a:p>
            <a:pPr marL="271463" lvl="2" indent="-85725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Villoncourt</a:t>
            </a:r>
          </a:p>
          <a:p>
            <a:pPr marL="271463" lvl="2" indent="-85725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</a:t>
            </a:r>
            <a:r>
              <a:rPr lang="fr-FR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Badménil</a:t>
            </a: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lvl="2" indent="-85725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  - Bayecourt</a:t>
            </a:r>
          </a:p>
          <a:p>
            <a:pPr marL="271463" lvl="2" indent="-85725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</a:t>
            </a:r>
            <a:r>
              <a:rPr lang="fr-FR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Padoux</a:t>
            </a: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lvl="2" indent="-85725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</a:t>
            </a:r>
            <a:r>
              <a:rPr lang="fr-FR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Sercoeur</a:t>
            </a: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lvl="2" indent="-85725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Dignonville</a:t>
            </a:r>
          </a:p>
          <a:p>
            <a:pPr marL="271463" lvl="2" indent="-85725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BCE429A-54A2-4504-A113-DCEB22BD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67" y="929345"/>
            <a:ext cx="4958492" cy="39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CBFAB210-0B12-4950-A9A4-A730586608B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2099824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6" name="Text Placeholder 12"/>
          <p:cNvSpPr>
            <a:spLocks/>
          </p:cNvSpPr>
          <p:nvPr/>
        </p:nvSpPr>
        <p:spPr bwMode="auto">
          <a:xfrm>
            <a:off x="395536" y="116632"/>
            <a:ext cx="7342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875" indent="-2508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1713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3350" indent="-201613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3400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606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178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750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322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fr-FR" altLang="fr-FR" sz="2800" b="1" kern="0" dirty="0">
                <a:solidFill>
                  <a:srgbClr val="AADC14"/>
                </a:solidFill>
                <a:latin typeface="+mn-lt"/>
                <a:cs typeface="+mn-cs"/>
              </a:rPr>
              <a:t>Etude odeurs – Bilan 2019 - 2023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14</a:t>
            </a:fld>
            <a:r>
              <a:rPr lang="fr-FR" altLang="fr-FR" dirty="0"/>
              <a:t> 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E5C4F9-2486-41F1-A46E-79338F8E5086}"/>
              </a:ext>
            </a:extLst>
          </p:cNvPr>
          <p:cNvSpPr/>
          <p:nvPr/>
        </p:nvSpPr>
        <p:spPr>
          <a:xfrm>
            <a:off x="332817" y="709612"/>
            <a:ext cx="847836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lvl="1" indent="-285750">
              <a:buFont typeface="Arial" panose="020B0604020202020204" pitchFamily="34" charset="0"/>
              <a:buChar char="•"/>
            </a:pPr>
            <a:r>
              <a:rPr lang="fr-FR" alt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Réunion du jury de nez (Février 2023).</a:t>
            </a: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Présence de 10 personnes, dont principalement les élus de 4 communes : Bayecourt, Villoncourt, </a:t>
            </a:r>
            <a:r>
              <a:rPr lang="fr-FR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Sercoeur</a:t>
            </a: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fr-FR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Badmenil</a:t>
            </a: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nouveau membre inscrit pour la commune de </a:t>
            </a:r>
            <a:r>
              <a:rPr lang="fr-FR" alt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Sercoeur</a:t>
            </a: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(en 2024)</a:t>
            </a: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71488" lvl="1" indent="-285750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Suivi des signalements</a:t>
            </a: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5738" lvl="1"/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115B24-9F0F-41A3-B322-AC6A4F8DF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121452"/>
              </p:ext>
            </p:extLst>
          </p:nvPr>
        </p:nvGraphicFramePr>
        <p:xfrm>
          <a:off x="1178296" y="3213200"/>
          <a:ext cx="6396884" cy="2457450"/>
        </p:xfrm>
        <a:graphic>
          <a:graphicData uri="http://schemas.openxmlformats.org/drawingml/2006/table">
            <a:tbl>
              <a:tblPr/>
              <a:tblGrid>
                <a:gridCol w="1248869">
                  <a:extLst>
                    <a:ext uri="{9D8B030D-6E8A-4147-A177-3AD203B41FA5}">
                      <a16:colId xmlns:a16="http://schemas.microsoft.com/office/drawing/2014/main" val="2023061781"/>
                    </a:ext>
                  </a:extLst>
                </a:gridCol>
                <a:gridCol w="1029603">
                  <a:extLst>
                    <a:ext uri="{9D8B030D-6E8A-4147-A177-3AD203B41FA5}">
                      <a16:colId xmlns:a16="http://schemas.microsoft.com/office/drawing/2014/main" val="2305927411"/>
                    </a:ext>
                  </a:extLst>
                </a:gridCol>
                <a:gridCol w="1029603">
                  <a:extLst>
                    <a:ext uri="{9D8B030D-6E8A-4147-A177-3AD203B41FA5}">
                      <a16:colId xmlns:a16="http://schemas.microsoft.com/office/drawing/2014/main" val="36754929"/>
                    </a:ext>
                  </a:extLst>
                </a:gridCol>
                <a:gridCol w="1029603">
                  <a:extLst>
                    <a:ext uri="{9D8B030D-6E8A-4147-A177-3AD203B41FA5}">
                      <a16:colId xmlns:a16="http://schemas.microsoft.com/office/drawing/2014/main" val="2056061308"/>
                    </a:ext>
                  </a:extLst>
                </a:gridCol>
                <a:gridCol w="1029603">
                  <a:extLst>
                    <a:ext uri="{9D8B030D-6E8A-4147-A177-3AD203B41FA5}">
                      <a16:colId xmlns:a16="http://schemas.microsoft.com/office/drawing/2014/main" val="3995212483"/>
                    </a:ext>
                  </a:extLst>
                </a:gridCol>
                <a:gridCol w="1029603">
                  <a:extLst>
                    <a:ext uri="{9D8B030D-6E8A-4147-A177-3AD203B41FA5}">
                      <a16:colId xmlns:a16="http://schemas.microsoft.com/office/drawing/2014/main" val="2693999273"/>
                    </a:ext>
                  </a:extLst>
                </a:gridCol>
              </a:tblGrid>
              <a:tr h="49562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521573"/>
                  </a:ext>
                </a:extLst>
              </a:tr>
              <a:tr h="39236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VILLONCOURT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925120"/>
                  </a:ext>
                </a:extLst>
              </a:tr>
              <a:tr h="39236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BAYECOURT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476244"/>
                  </a:ext>
                </a:extLst>
              </a:tr>
              <a:tr h="39236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BADMENIL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268423"/>
                  </a:ext>
                </a:extLst>
              </a:tr>
              <a:tr h="39236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DOMEVRE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81554"/>
                  </a:ext>
                </a:extLst>
              </a:tr>
              <a:tr h="39236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Nbr Total de signalements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005095"/>
                  </a:ext>
                </a:extLst>
              </a:tr>
            </a:tbl>
          </a:graphicData>
        </a:graphic>
      </p:graphicFrame>
      <p:sp>
        <p:nvSpPr>
          <p:cNvPr id="9" name="Rectangle 5">
            <a:extLst>
              <a:ext uri="{FF2B5EF4-FFF2-40B4-BE49-F238E27FC236}">
                <a16:creationId xmlns:a16="http://schemas.microsoft.com/office/drawing/2014/main" id="{43B5A364-B2F7-447C-917B-D598115FCC7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91275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24179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02101A0-3214-4468-A54A-C407D7B172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403201"/>
            <a:ext cx="7921625" cy="433412"/>
          </a:xfrm>
        </p:spPr>
        <p:txBody>
          <a:bodyPr/>
          <a:lstStyle/>
          <a:p>
            <a:r>
              <a:rPr lang="fr-FR" altLang="fr-FR" sz="2400" dirty="0">
                <a:solidFill>
                  <a:srgbClr val="AADC14"/>
                </a:solidFill>
              </a:rPr>
              <a:t>Etude odeurs – Bilan 2023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930DC1-2B00-4EBF-95AB-3D067DC1EB93}"/>
              </a:ext>
            </a:extLst>
          </p:cNvPr>
          <p:cNvSpPr/>
          <p:nvPr/>
        </p:nvSpPr>
        <p:spPr>
          <a:xfrm>
            <a:off x="251641" y="516027"/>
            <a:ext cx="82096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lvl="1" indent="-285750">
              <a:buFont typeface="Arial" panose="020B0604020202020204" pitchFamily="34" charset="0"/>
              <a:buChar char="•"/>
            </a:pPr>
            <a:endParaRPr lang="fr-FR" alt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71488" lvl="1" indent="-285750">
              <a:buFont typeface="Arial" panose="020B0604020202020204" pitchFamily="34" charset="0"/>
              <a:buChar char="•"/>
            </a:pPr>
            <a:r>
              <a:rPr lang="fr-FR" alt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Ressentis</a:t>
            </a:r>
          </a:p>
          <a:p>
            <a:pPr marL="471488" lvl="1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signalements ont été principalement réalisés en fin d’année</a:t>
            </a:r>
          </a:p>
          <a:p>
            <a:pPr marL="471488" lvl="1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d’odeurs : en majorité du biogaz et du déchet frais</a:t>
            </a:r>
          </a:p>
          <a:p>
            <a:pPr marL="471488" lvl="1" indent="-285750">
              <a:buFontTx/>
              <a:buChar char="-"/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71488" lvl="1" indent="-285750">
              <a:buFont typeface="Arial" panose="020B0604020202020204" pitchFamily="34" charset="0"/>
              <a:buChar char="•"/>
            </a:pPr>
            <a:r>
              <a:rPr lang="fr-FR" alt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Observations/Causes</a:t>
            </a: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Après chaque signalement une recherche des causes est réalisée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principaux constats sont:</a:t>
            </a:r>
          </a:p>
          <a:p>
            <a:pPr marL="1385888" lvl="3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sur réseaux</a:t>
            </a:r>
          </a:p>
          <a:p>
            <a:pPr marL="1385888" lvl="3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Evolution significative de la production de Biogaz sur la zone en exploitation</a:t>
            </a:r>
          </a:p>
          <a:p>
            <a:pPr marL="1385888" lvl="3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Conditions météorologiques</a:t>
            </a:r>
          </a:p>
          <a:p>
            <a:pPr marL="471488" lvl="1" indent="-285750">
              <a:buFontTx/>
              <a:buChar char="-"/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71488" lvl="1" indent="-285750">
              <a:buFont typeface="Arial" panose="020B0604020202020204" pitchFamily="34" charset="0"/>
              <a:buChar char="•"/>
            </a:pPr>
            <a:r>
              <a:rPr lang="fr-FR" alt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d’action engagé (fin 2023 et début 2024)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Intensification des rondes in situ et extérieures au site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Intensification des réglages réseaux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Réalisation de « cartographies des émanations gazeuses »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Réalisation de drains de captage provisoire sur zone en exploitation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Réalisation de forage de captage biogaz</a:t>
            </a:r>
          </a:p>
          <a:p>
            <a:pPr marL="928688" lvl="2" indent="-285750">
              <a:buFontTx/>
              <a:buChar char="-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Extension du réseau de dégazage</a:t>
            </a:r>
          </a:p>
          <a:p>
            <a:pPr marL="471488" lvl="1" indent="-285750">
              <a:buFont typeface="Arial" panose="020B0604020202020204" pitchFamily="34" charset="0"/>
              <a:buChar char="•"/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DCB24-094C-427A-9AB7-8103BEDBA0A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8F7ED906-D49C-4D16-933B-6D4F99F8BF26}"/>
              </a:ext>
            </a:extLst>
          </p:cNvPr>
          <p:cNvSpPr txBox="1">
            <a:spLocks/>
          </p:cNvSpPr>
          <p:nvPr/>
        </p:nvSpPr>
        <p:spPr>
          <a:xfrm>
            <a:off x="340595" y="6348437"/>
            <a:ext cx="684213" cy="4667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3AA58A29-D42D-4EDD-8F21-BE0A34B36DFA}" type="slidenum">
              <a:rPr lang="fr-FR" altLang="fr-FR" sz="1000" smtClean="0">
                <a:solidFill>
                  <a:schemeClr val="accent6"/>
                </a:solidFill>
              </a:rPr>
              <a:pPr>
                <a:defRPr/>
              </a:pPr>
              <a:t>15</a:t>
            </a:fld>
            <a:r>
              <a:rPr lang="fr-FR" altLang="fr-FR" sz="1000" dirty="0">
                <a:solidFill>
                  <a:schemeClr val="accent6"/>
                </a:solidFill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294375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Espace réservé du texte 5"/>
          <p:cNvSpPr>
            <a:spLocks noGrp="1"/>
          </p:cNvSpPr>
          <p:nvPr>
            <p:ph type="body" sz="quarter" idx="4294967295"/>
          </p:nvPr>
        </p:nvSpPr>
        <p:spPr>
          <a:xfrm>
            <a:off x="358775" y="3035300"/>
            <a:ext cx="7921625" cy="1257300"/>
          </a:xfrm>
        </p:spPr>
        <p:txBody>
          <a:bodyPr/>
          <a:lstStyle/>
          <a:p>
            <a:pPr eaLnBrk="1" hangingPunct="1"/>
            <a:r>
              <a:rPr lang="fr-FR" altLang="fr-FR" sz="2400" dirty="0"/>
              <a:t>SUIVI ENVIRONNEMENTAL</a:t>
            </a:r>
          </a:p>
          <a:p>
            <a:pPr eaLnBrk="1" hangingPunct="1"/>
            <a:r>
              <a:rPr lang="fr-FR" altLang="fr-FR" sz="2400" dirty="0"/>
              <a:t>Villoncourt 1</a:t>
            </a:r>
          </a:p>
          <a:p>
            <a:pPr eaLnBrk="1" hangingPunct="1"/>
            <a:r>
              <a:rPr lang="fr-FR" altLang="fr-FR" dirty="0"/>
              <a:t>	- Qualité des eaux</a:t>
            </a:r>
          </a:p>
          <a:p>
            <a:pPr eaLnBrk="1" hangingPunct="1"/>
            <a:r>
              <a:rPr lang="fr-FR" altLang="fr-FR" dirty="0"/>
              <a:t>	- Qualité des lixiviats</a:t>
            </a:r>
          </a:p>
          <a:p>
            <a:pPr eaLnBrk="1" hangingPunct="1"/>
            <a:r>
              <a:rPr lang="fr-FR" altLang="fr-FR" dirty="0"/>
              <a:t>	- Qualité de l’air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BC85812-F953-4AE8-878A-A89F38174EA6}" type="slidenum">
              <a:rPr lang="fr-FR" altLang="fr-FR" smtClean="0">
                <a:solidFill>
                  <a:schemeClr val="bg1"/>
                </a:solidFill>
              </a:rPr>
              <a:pPr/>
              <a:t>16</a:t>
            </a:fld>
            <a:r>
              <a:rPr lang="fr-FR" altLang="fr-FR" dirty="0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7127D5-EBC0-47D0-B435-F89A712B7C6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309374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395858" y="73535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altLang="fr-FR" sz="2800" kern="0" dirty="0">
                <a:solidFill>
                  <a:srgbClr val="AADC14"/>
                </a:solidFill>
              </a:rPr>
              <a:t>Surveillance des eaux</a:t>
            </a:r>
            <a:endParaRPr lang="fr-FR" altLang="fr-FR" sz="2800" kern="0" dirty="0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25760" y="649797"/>
            <a:ext cx="8892480" cy="573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258888"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defTabSz="12588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215900" indent="-21590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215900" indent="-19685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431800" indent="-215900" defTabSz="1258888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90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13462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18034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22606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Surveillance des eaux superficielles :</a:t>
            </a:r>
          </a:p>
          <a:p>
            <a:pPr marL="0" lvl="1" algn="just">
              <a:buClr>
                <a:schemeClr val="accent2"/>
              </a:buClr>
              <a:buSzPct val="120000"/>
            </a:pPr>
            <a:endParaRPr lang="fr-FR" altLang="fr-FR" sz="800" b="1" dirty="0">
              <a:solidFill>
                <a:schemeClr val="tx1"/>
              </a:solidFill>
            </a:endParaRPr>
          </a:p>
          <a:p>
            <a:pPr algn="just">
              <a:lnSpc>
                <a:spcPct val="105000"/>
              </a:lnSpc>
              <a:buFont typeface="Wingdings" pitchFamily="2" charset="2"/>
              <a:buChar char="ü"/>
            </a:pPr>
            <a:r>
              <a:rPr lang="fr-FR" alt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eaux internes du site : </a:t>
            </a:r>
          </a:p>
          <a:p>
            <a:pPr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Rappel : rejets uniquement dans le cas de résultats conformes.</a:t>
            </a:r>
          </a:p>
          <a:p>
            <a:pPr algn="just"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fr-FR" altLang="fr-FR" sz="16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BER1 &amp; BER2</a:t>
            </a:r>
          </a:p>
          <a:p>
            <a:pPr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valeurs de conductivité stable de celles observées l’année dernière.</a:t>
            </a:r>
          </a:p>
          <a:p>
            <a:pPr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pH stable avec parfois un pH basique sur le BER 2 (</a:t>
            </a:r>
            <a:r>
              <a:rPr lang="fr-FR" altLang="fr-FR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juil</a:t>
            </a: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23)</a:t>
            </a: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 Aucune anomalie constatée</a:t>
            </a:r>
          </a:p>
          <a:p>
            <a:pPr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- présence en mars de matières en suspension (argile) dans le ru (liée aux conditions climatiques)</a:t>
            </a:r>
          </a:p>
          <a:p>
            <a:pPr algn="just"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5000"/>
              </a:lnSpc>
            </a:pPr>
            <a:r>
              <a:rPr lang="fr-FR" altLang="fr-FR" sz="16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BER3</a:t>
            </a:r>
          </a:p>
          <a:p>
            <a:pPr algn="just">
              <a:lnSpc>
                <a:spcPct val="105000"/>
              </a:lnSpc>
            </a:pPr>
            <a:r>
              <a:rPr lang="fr-FR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Aucune anomalie n’a été constatée sur les eaux de ce bassin. Le pH et la conductivité sont dans la continuité de ceux observés jusqu’à présent sur cet ouvrage.</a:t>
            </a:r>
            <a:endParaRPr lang="fr-FR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05000"/>
              </a:lnSpc>
            </a:pPr>
            <a:endParaRPr lang="fr-FR" altLang="fr-FR" sz="14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5000"/>
              </a:lnSpc>
              <a:buFont typeface="Wingdings" panose="05000000000000000000" pitchFamily="2" charset="2"/>
              <a:buChar char="à"/>
            </a:pPr>
            <a:r>
              <a:rPr lang="fr-FR" altLang="fr-FR" sz="16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Il n’y a pas d’évolution significatives au cours du temps.</a:t>
            </a:r>
          </a:p>
          <a:p>
            <a:pPr algn="just"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5000"/>
              </a:lnSpc>
            </a:pPr>
            <a:endParaRPr lang="fr-FR" altLang="fr-FR" sz="800" dirty="0">
              <a:solidFill>
                <a:schemeClr val="tx1"/>
              </a:solidFill>
            </a:endParaRPr>
          </a:p>
          <a:p>
            <a:pPr algn="just">
              <a:lnSpc>
                <a:spcPct val="105000"/>
              </a:lnSpc>
              <a:buFont typeface="Wingdings" pitchFamily="2" charset="2"/>
              <a:buChar char="ü"/>
            </a:pPr>
            <a:r>
              <a:rPr lang="fr-FR" alt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eaux externes (bassins de la voirie) :</a:t>
            </a:r>
          </a:p>
          <a:p>
            <a:pPr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Aucune anomalie constatée.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17</a:t>
            </a:fld>
            <a:r>
              <a:rPr lang="fr-FR" altLang="fr-FR" dirty="0"/>
              <a:t> I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191060A-CE28-464B-A034-403BC585E3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38920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395858" y="73535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altLang="fr-FR" sz="2800" kern="0" dirty="0">
                <a:solidFill>
                  <a:srgbClr val="AADC14"/>
                </a:solidFill>
              </a:rPr>
              <a:t>Surveillance des eaux</a:t>
            </a:r>
            <a:endParaRPr lang="fr-FR" altLang="fr-FR" sz="2800" kern="0" dirty="0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25760" y="764704"/>
            <a:ext cx="889248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258888"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defTabSz="12588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215900" indent="-21590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215900" indent="-19685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431800" indent="-215900" defTabSz="1258888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90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13462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18034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22606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Surveillance des eaux superficielles :</a:t>
            </a:r>
          </a:p>
          <a:p>
            <a:pPr marL="0" lvl="1" algn="just">
              <a:buClr>
                <a:schemeClr val="accent2"/>
              </a:buClr>
              <a:buSzPct val="120000"/>
            </a:pPr>
            <a:endParaRPr lang="fr-FR" altLang="fr-FR" sz="800" b="1" dirty="0">
              <a:solidFill>
                <a:schemeClr val="tx1"/>
              </a:solidFill>
            </a:endParaRPr>
          </a:p>
          <a:p>
            <a:pPr algn="just">
              <a:lnSpc>
                <a:spcPct val="105000"/>
              </a:lnSpc>
            </a:pPr>
            <a:endParaRPr lang="fr-FR" altLang="fr-FR" sz="800" dirty="0">
              <a:solidFill>
                <a:schemeClr val="tx1"/>
              </a:solidFill>
            </a:endParaRPr>
          </a:p>
          <a:p>
            <a:pPr algn="just">
              <a:lnSpc>
                <a:spcPct val="105000"/>
              </a:lnSpc>
              <a:buFont typeface="Wingdings" pitchFamily="2" charset="2"/>
              <a:buChar char="ü"/>
            </a:pPr>
            <a:r>
              <a:rPr lang="fr-FR" altLang="fr-FR" sz="1800" b="1" dirty="0">
                <a:solidFill>
                  <a:schemeClr val="tx1"/>
                </a:solidFill>
              </a:rPr>
              <a:t>eaux externes (Ru de La Campagne, Saint-Bernard et </a:t>
            </a:r>
            <a:r>
              <a:rPr lang="fr-FR" altLang="fr-FR" sz="1800" b="1" dirty="0" err="1">
                <a:solidFill>
                  <a:schemeClr val="tx1"/>
                </a:solidFill>
              </a:rPr>
              <a:t>Durbion</a:t>
            </a:r>
            <a:r>
              <a:rPr lang="fr-FR" altLang="fr-FR" sz="1800" b="1" dirty="0">
                <a:solidFill>
                  <a:schemeClr val="tx1"/>
                </a:solidFill>
              </a:rPr>
              <a:t>) :</a:t>
            </a:r>
          </a:p>
          <a:p>
            <a:pPr algn="just">
              <a:lnSpc>
                <a:spcPct val="105000"/>
              </a:lnSpc>
            </a:pPr>
            <a:endParaRPr lang="fr-FR" altLang="fr-FR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</a:t>
            </a: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 COT, MES, fer et aluminium ont atteint un pic lors de la campagne de mars, sur tous les points de prélèvement, y compris en amont. Cela est à corréler avec la présence de matières en suspension liée aux conditions climatiques (temps particulièrement pluvieux lors du prélèvement avec lessivage des sols).</a:t>
            </a:r>
          </a:p>
          <a:p>
            <a:pPr algn="just">
              <a:lnSpc>
                <a:spcPct val="105000"/>
              </a:lnSpc>
            </a:pPr>
            <a:endParaRPr lang="fr-FR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Les formes azotées sont stables et comparables entre l’amont et l’aval. Il n’y a pas de dégradation constatée au cours du temps. </a:t>
            </a:r>
          </a:p>
          <a:p>
            <a:pPr algn="just">
              <a:lnSpc>
                <a:spcPct val="105000"/>
              </a:lnSpc>
            </a:pPr>
            <a:endParaRPr lang="fr-FR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 taux de fer et d’aluminium fluctuants sont sans lien avec l’activité du site.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endParaRPr lang="fr-FR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5000"/>
              </a:lnSpc>
              <a:buFont typeface="Wingdings" panose="05000000000000000000" pitchFamily="2" charset="2"/>
              <a:buChar char="à"/>
            </a:pPr>
            <a:r>
              <a:rPr lang="fr-FR" sz="14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 paramètres classiques sur la qualité physico-chimique des eaux de surface sont comparables aux années précédentes</a:t>
            </a:r>
            <a:r>
              <a:rPr lang="fr-FR" sz="14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avec une évolution en mars et un retour à la normal sur le restant de l’année.</a:t>
            </a:r>
          </a:p>
          <a:p>
            <a:pPr marL="285750" lvl="0" indent="-285750" algn="just">
              <a:lnSpc>
                <a:spcPct val="105000"/>
              </a:lnSpc>
              <a:buFont typeface="Wingdings" panose="05000000000000000000" pitchFamily="2" charset="2"/>
              <a:buChar char="à"/>
            </a:pPr>
            <a:r>
              <a:rPr lang="fr-FR" sz="1400" b="1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 formes azotées, phosphatées, ainsi que les sels minéraux restent comparables entre l’amont et l’aval et aucun pic n’a été constaté lors de la campagne de mars</a:t>
            </a:r>
            <a:r>
              <a:rPr lang="fr-FR" sz="14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réalisée quelques jours après le déversement accidentel de lixiviats dans le ru de la campagne.</a:t>
            </a:r>
            <a:endParaRPr lang="fr-FR" altLang="fr-FR" sz="1400" b="1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18</a:t>
            </a:fld>
            <a:r>
              <a:rPr lang="fr-FR" altLang="fr-FR" dirty="0"/>
              <a:t> I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88E5F9C-B11B-4EC5-913E-815CFFA828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285081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395858" y="80318"/>
            <a:ext cx="856863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altLang="fr-FR" sz="2800" kern="0" dirty="0">
                <a:solidFill>
                  <a:srgbClr val="AADC14"/>
                </a:solidFill>
              </a:rPr>
              <a:t>Surveillance des eaux</a:t>
            </a:r>
            <a:endParaRPr lang="fr-FR" altLang="fr-FR" sz="2800" kern="0" dirty="0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78998" y="457305"/>
            <a:ext cx="8737908" cy="592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258888"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defTabSz="12588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215900" indent="-21590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215900" indent="-19685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431800" indent="-215900" defTabSz="1258888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90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13462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18034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22606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</a:pPr>
            <a:endParaRPr lang="fr-FR" altLang="fr-FR" sz="500" dirty="0">
              <a:solidFill>
                <a:schemeClr val="tx1"/>
              </a:solidFill>
            </a:endParaRPr>
          </a:p>
          <a:p>
            <a:pPr marL="0" lvl="1" indent="-285750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Surveillance des eaux souterraines :</a:t>
            </a:r>
          </a:p>
          <a:p>
            <a:pPr>
              <a:buClr>
                <a:schemeClr val="accent2"/>
              </a:buClr>
              <a:buSzPct val="120000"/>
            </a:pPr>
            <a:endParaRPr lang="fr-FR" altLang="fr-FR" sz="800" dirty="0">
              <a:solidFill>
                <a:schemeClr val="tx2"/>
              </a:solidFill>
            </a:endParaRPr>
          </a:p>
          <a:p>
            <a:pPr algn="just">
              <a:lnSpc>
                <a:spcPct val="105000"/>
              </a:lnSpc>
            </a:pPr>
            <a:endParaRPr lang="fr-FR" alt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05000"/>
              </a:lnSpc>
              <a:buFontTx/>
              <a:buChar char="-"/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piézomètres surveillent la nappe des calcaires dolomitiques pour le site « Villoncourt 1 »: </a:t>
            </a:r>
          </a:p>
          <a:p>
            <a:pPr marL="742950" lvl="1" indent="-285750" algn="just">
              <a:lnSpc>
                <a:spcPct val="105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PZ amont : PZ1 et PZ6  </a:t>
            </a:r>
          </a:p>
          <a:p>
            <a:pPr marL="742950" lvl="1" indent="-285750" algn="just">
              <a:lnSpc>
                <a:spcPct val="105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PZ aval (PZ2, PZ3, PZ4bis et PZ5) </a:t>
            </a:r>
          </a:p>
          <a:p>
            <a:pPr algn="just"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05000"/>
              </a:lnSpc>
              <a:buFontTx/>
              <a:buChar char="-"/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DCO, DBO</a:t>
            </a:r>
            <a:r>
              <a:rPr lang="fr-FR" sz="1600" baseline="-25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COT sont faibles et comparables avec les années précédentes ;</a:t>
            </a:r>
          </a:p>
          <a:p>
            <a:pPr algn="just">
              <a:lnSpc>
                <a:spcPct val="105000"/>
              </a:lnSpc>
            </a:pPr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formes azotées (ammonium, NTK, NGL, nitrates et nitrites) sont faibles et</a:t>
            </a:r>
          </a:p>
          <a:p>
            <a:pPr algn="just">
              <a:lnSpc>
                <a:spcPct val="115000"/>
              </a:lnSpc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restent en dessous de la valeur limite eaux brutes de 4 mg/l pour l’ammonium et de 100 mg/l pour les nitrates.</a:t>
            </a:r>
          </a:p>
          <a:p>
            <a:pPr algn="just">
              <a:lnSpc>
                <a:spcPct val="105000"/>
              </a:lnSpc>
            </a:pPr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05000"/>
              </a:lnSpc>
              <a:buFontTx/>
              <a:buChar char="-"/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Chlorures &amp; Sulfates sont inférieurs aux seuils eaux brutes et aucune dégradation n’est constatée.</a:t>
            </a:r>
          </a:p>
          <a:p>
            <a:pPr algn="just">
              <a:lnSpc>
                <a:spcPct val="105000"/>
              </a:lnSpc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 algn="just">
              <a:lnSpc>
                <a:spcPct val="105000"/>
              </a:lnSpc>
              <a:buFontTx/>
              <a:buChar char="-"/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Métaux sont essentiellement sous forme de traces et les HAP, PCB, BTEX &lt; LQ du laboratoire.</a:t>
            </a:r>
          </a:p>
          <a:p>
            <a:pPr>
              <a:buClr>
                <a:schemeClr val="accent2"/>
              </a:buClr>
              <a:buSzPct val="120000"/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16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n’y a pas de dégradation de la qualité des eaux souterraines au droit des piézomètres de surveillance de l’impact de l’ISDND.</a:t>
            </a:r>
          </a:p>
          <a:p>
            <a:pPr>
              <a:buClr>
                <a:schemeClr val="accent2"/>
              </a:buClr>
              <a:buSzPct val="120000"/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19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632DA23-8E92-4164-B512-E43EB4C4262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188162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 dirty="0">
                <a:solidFill>
                  <a:srgbClr val="FFFFFF"/>
                </a:solidFill>
              </a:rPr>
              <a:t>matériaux</a:t>
            </a:r>
            <a:endParaRPr lang="fr-FR" altLang="fr-FR" dirty="0"/>
          </a:p>
        </p:txBody>
      </p:sp>
      <p:sp>
        <p:nvSpPr>
          <p:cNvPr id="8" name="Rectangle 7"/>
          <p:cNvSpPr/>
          <p:nvPr/>
        </p:nvSpPr>
        <p:spPr>
          <a:xfrm>
            <a:off x="229181" y="1195799"/>
            <a:ext cx="8685638" cy="451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/>
              <a:t> </a:t>
            </a: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Autorisation d’exploiter: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 initial n°2673/2010 du 29 octobre 2010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Exploitation :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Début d’exploitation le 25 juin 2012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employés : 1 responsable de site, 1 opératrice pont-bascule, 3 conducteurs d’engins polyvalents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 d’AP initial: 22 juin 2024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Tonnage autorisé : 95 000 tonnes/an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Ouverture du lundi au vendredi (exceptionnellement le samedi sous conditions)</a:t>
            </a:r>
          </a:p>
          <a:p>
            <a:pPr lvl="1">
              <a:lnSpc>
                <a:spcPct val="95000"/>
              </a:lnSpc>
            </a:pP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ct val="50000"/>
              </a:spcAft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Certification ISO 14001 : site certifié depuis le 30 mai 2012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20" y="102410"/>
            <a:ext cx="50786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800" b="1" dirty="0">
                <a:solidFill>
                  <a:srgbClr val="AADC14"/>
                </a:solidFill>
                <a:latin typeface="+mn-lt"/>
                <a:cs typeface="+mn-cs"/>
              </a:rPr>
              <a:t>Présentation de l’installation</a:t>
            </a:r>
          </a:p>
          <a:p>
            <a:r>
              <a:rPr lang="fr-FR" sz="2800" b="1" dirty="0">
                <a:solidFill>
                  <a:srgbClr val="AADC14"/>
                </a:solidFill>
                <a:latin typeface="+mn-lt"/>
                <a:cs typeface="+mn-cs"/>
              </a:rPr>
              <a:t>Villoncourt 1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2</a:t>
            </a:fld>
            <a:r>
              <a:rPr lang="fr-FR" altLang="fr-FR" dirty="0"/>
              <a:t> I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89981B8-0F8C-46A6-B820-F1B05FC9226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78300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395858" y="80318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altLang="fr-FR" sz="2800" kern="0" dirty="0">
                <a:solidFill>
                  <a:srgbClr val="AADC14"/>
                </a:solidFill>
              </a:rPr>
              <a:t>Surveillance des lixiviats</a:t>
            </a:r>
            <a:endParaRPr lang="fr-FR" altLang="fr-FR" sz="2800" kern="0" dirty="0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79512" y="836712"/>
            <a:ext cx="8784976" cy="51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258888"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defTabSz="12588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215900" indent="-21590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215900" indent="-19685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431800" indent="-215900" defTabSz="1258888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90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13462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18034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22606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</a:pPr>
            <a:endParaRPr lang="fr-FR" altLang="fr-FR" sz="500" dirty="0">
              <a:solidFill>
                <a:schemeClr val="tx1"/>
              </a:solidFill>
            </a:endParaRPr>
          </a:p>
          <a:p>
            <a:pPr algn="just">
              <a:lnSpc>
                <a:spcPct val="105000"/>
              </a:lnSpc>
            </a:pPr>
            <a:endParaRPr lang="fr-FR" alt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285750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Bassins de stockage lixiviats :</a:t>
            </a:r>
          </a:p>
          <a:p>
            <a:pPr>
              <a:lnSpc>
                <a:spcPct val="105000"/>
              </a:lnSpc>
            </a:pPr>
            <a:endParaRPr lang="fr-FR" sz="8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5000"/>
              </a:lnSpc>
              <a:buFontTx/>
              <a:buChar char="-"/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 d’évolution significative sur la qualité des lixiviats. Ceux-ci sont,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soit réinjectés en mode bioréacteur, soit traités par campagne mobile, soit envoyés en STEP.</a:t>
            </a:r>
          </a:p>
          <a:p>
            <a:pPr algn="just">
              <a:lnSpc>
                <a:spcPct val="105000"/>
              </a:lnSpc>
            </a:pPr>
            <a:endParaRPr 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Aucun envoi en STEP au cours de l’année. Les lixiviats ont été traités par campagne mobile sur site avec valorisation du biogaz. </a:t>
            </a: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285750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Eaux osmosées issues du traitement des lixiviats :</a:t>
            </a:r>
          </a:p>
          <a:p>
            <a:pPr algn="just">
              <a:lnSpc>
                <a:spcPct val="105000"/>
              </a:lnSpc>
              <a:tabLst>
                <a:tab pos="271463" algn="l"/>
              </a:tabLst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05000"/>
              </a:lnSpc>
              <a:buFontTx/>
              <a:buChar char="-"/>
              <a:tabLst>
                <a:tab pos="271463" algn="l"/>
              </a:tabLst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eaux osmosées ne sont pas rejetées dans le milieu naturel. Elles sont traitées par évaporation via les modules « </a:t>
            </a:r>
            <a:r>
              <a:rPr lang="fr-FR" altLang="fr-FR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vapotherm</a:t>
            </a: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» qui équipent deux torchères. </a:t>
            </a:r>
          </a:p>
          <a:p>
            <a:pPr marL="285750" indent="-285750" algn="just">
              <a:lnSpc>
                <a:spcPct val="105000"/>
              </a:lnSpc>
              <a:buFontTx/>
              <a:buChar char="-"/>
              <a:tabLst>
                <a:tab pos="271463" algn="l"/>
              </a:tabLst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5000"/>
              </a:lnSpc>
              <a:tabLst>
                <a:tab pos="271463" algn="l"/>
              </a:tabLst>
            </a:pPr>
            <a:endParaRPr lang="fr-FR" altLang="fr-FR" sz="1800" dirty="0">
              <a:solidFill>
                <a:schemeClr val="tx1"/>
              </a:solidFill>
            </a:endParaRPr>
          </a:p>
          <a:p>
            <a:pPr>
              <a:lnSpc>
                <a:spcPct val="105000"/>
              </a:lnSpc>
              <a:tabLst>
                <a:tab pos="271463" algn="l"/>
              </a:tabLst>
            </a:pPr>
            <a:endParaRPr lang="fr-FR" altLang="fr-FR" sz="1800" dirty="0">
              <a:solidFill>
                <a:schemeClr val="tx1"/>
              </a:solidFill>
            </a:endParaRPr>
          </a:p>
          <a:p>
            <a:pPr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  <a:buSzPct val="120000"/>
            </a:pPr>
            <a:endParaRPr lang="fr-FR" altLang="fr-FR" sz="1600" i="1" dirty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20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0D4F7D74-C3D7-4519-85AD-5C7D68C0912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988616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395536" y="60879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altLang="fr-FR" sz="2800" kern="0" dirty="0">
                <a:solidFill>
                  <a:srgbClr val="AADC14"/>
                </a:solidFill>
              </a:rPr>
              <a:t>Surveillance de l’air</a:t>
            </a:r>
            <a:endParaRPr lang="fr-FR" altLang="fr-FR" sz="2800" kern="0" dirty="0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397982" y="764704"/>
            <a:ext cx="842486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258888"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defTabSz="12588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215900" indent="-21590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215900" indent="-19685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431800" indent="-215900" defTabSz="1258888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90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13462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18034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22606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Réseau de biogaz :</a:t>
            </a:r>
          </a:p>
          <a:p>
            <a:pPr>
              <a:lnSpc>
                <a:spcPct val="105000"/>
              </a:lnSpc>
            </a:pPr>
            <a:endParaRPr lang="fr-FR" altLang="fr-FR" sz="1400" b="1" dirty="0">
              <a:solidFill>
                <a:schemeClr val="tx1"/>
              </a:solidFill>
            </a:endParaRPr>
          </a:p>
          <a:p>
            <a:pPr>
              <a:lnSpc>
                <a:spcPct val="105000"/>
              </a:lnSpc>
              <a:buFont typeface="Wingdings" pitchFamily="2" charset="2"/>
              <a:buNone/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Suivi mensuel  des réseaux, suivi des évolutions et mise en place de réglages.</a:t>
            </a:r>
          </a:p>
          <a:p>
            <a:pPr>
              <a:lnSpc>
                <a:spcPct val="105000"/>
              </a:lnSpc>
              <a:buFont typeface="Wingdings" pitchFamily="2" charset="2"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Rejets des torchères et des modules </a:t>
            </a:r>
            <a:r>
              <a:rPr lang="fr-FR" altLang="fr-FR" sz="1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vapotherm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  <a:p>
            <a:pPr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fr-FR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Tous les paramètres sont conformes lors des campagnes 2022 et 2023 par rapport aux seuils prescrits.</a:t>
            </a:r>
            <a:endParaRPr lang="fr-FR" sz="16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 prétraitement du biogaz avec charbons actifs installé en 2020 pour désulfuriser le biogaz confirme son efficacité.</a:t>
            </a:r>
            <a:endParaRPr lang="fr-FR" altLang="fr-FR" sz="1600" dirty="0">
              <a:solidFill>
                <a:schemeClr val="tx1"/>
              </a:solidFill>
            </a:endParaRPr>
          </a:p>
          <a:p>
            <a:pPr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Moteur :</a:t>
            </a:r>
          </a:p>
          <a:p>
            <a:pPr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600" b="1" dirty="0">
              <a:solidFill>
                <a:schemeClr val="tx2"/>
              </a:solidFill>
            </a:endParaRPr>
          </a:p>
          <a:p>
            <a:pPr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 contrôle a été réalisé en janvier 2023, un mois après la mise en service de la plateforme de valorisation énergétique.</a:t>
            </a:r>
          </a:p>
          <a:p>
            <a:pPr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5000"/>
              </a:lnSpc>
            </a:pPr>
            <a:r>
              <a:rPr lang="fr-FR" alt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Tous les paramètres sont conformes aux seuils prescrits.</a:t>
            </a:r>
          </a:p>
          <a:p>
            <a:pPr>
              <a:lnSpc>
                <a:spcPct val="105000"/>
              </a:lnSpc>
            </a:pPr>
            <a:endParaRPr lang="fr-FR" altLang="fr-F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altLang="fr-FR" sz="1700" dirty="0">
                <a:solidFill>
                  <a:schemeClr val="tx1"/>
                </a:solidFill>
              </a:rPr>
              <a:t>	</a:t>
            </a:r>
            <a:endParaRPr lang="fr-FR" altLang="fr-FR" sz="1600" dirty="0">
              <a:solidFill>
                <a:schemeClr val="tx1"/>
              </a:solidFill>
            </a:endParaRPr>
          </a:p>
          <a:p>
            <a:endParaRPr lang="fr-FR" altLang="fr-FR" sz="1600" dirty="0">
              <a:solidFill>
                <a:schemeClr val="tx1"/>
              </a:solidFill>
            </a:endParaRPr>
          </a:p>
          <a:p>
            <a:endParaRPr lang="fr-FR" altLang="fr-FR" sz="1600" dirty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21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261439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 bwMode="gray">
          <a:xfrm>
            <a:off x="357189" y="512763"/>
            <a:ext cx="7923098" cy="2844229"/>
          </a:xfrm>
        </p:spPr>
        <p:txBody>
          <a:bodyPr/>
          <a:lstStyle/>
          <a:p>
            <a:r>
              <a:rPr lang="fr-FR" dirty="0"/>
              <a:t>COMMISSION DE SUIVI DE SITE</a:t>
            </a:r>
            <a:br>
              <a:rPr lang="fr-FR" dirty="0"/>
            </a:br>
            <a:r>
              <a:rPr lang="fr-FR" dirty="0"/>
              <a:t>ISDND de Villoncourt</a:t>
            </a:r>
            <a:br>
              <a:rPr lang="fr-FR" dirty="0"/>
            </a:br>
            <a:br>
              <a:rPr lang="fr-FR" dirty="0"/>
            </a:br>
            <a:r>
              <a:rPr lang="fr-FR" sz="2800" dirty="0"/>
              <a:t>Travaux préparatoires Villoncourt 2</a:t>
            </a:r>
            <a:endParaRPr lang="fr-FR" sz="2800" b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 bwMode="gray">
          <a:xfrm>
            <a:off x="323527" y="3153205"/>
            <a:ext cx="7921625" cy="900000"/>
          </a:xfrm>
        </p:spPr>
        <p:txBody>
          <a:bodyPr/>
          <a:lstStyle/>
          <a:p>
            <a:r>
              <a:rPr lang="fr-FR" dirty="0"/>
              <a:t>SUEZ RV NORD EST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 bwMode="gray">
          <a:xfrm>
            <a:off x="323528" y="3861048"/>
            <a:ext cx="7921625" cy="1296144"/>
          </a:xfrm>
        </p:spPr>
        <p:txBody>
          <a:bodyPr/>
          <a:lstStyle/>
          <a:p>
            <a:r>
              <a:rPr lang="fr-FR" dirty="0"/>
              <a:t>Recyclage et valorisation France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61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Poursuite d’activité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pic>
        <p:nvPicPr>
          <p:cNvPr id="5" name="Image 4" descr="Une image contenant aérien, plein air, herbe, Photographie aérienne&#10;&#10;Description générée automatiquement">
            <a:extLst>
              <a:ext uri="{FF2B5EF4-FFF2-40B4-BE49-F238E27FC236}">
                <a16:creationId xmlns:a16="http://schemas.microsoft.com/office/drawing/2014/main" id="{DB499CFF-A790-D111-600C-00507C6C2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6" y="1200150"/>
            <a:ext cx="8458199" cy="47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58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Poursuite d’activité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pic>
        <p:nvPicPr>
          <p:cNvPr id="8" name="Image 7" descr="Une image contenant plein air, sol, terre, plante&#10;&#10;Description générée automatiquement">
            <a:extLst>
              <a:ext uri="{FF2B5EF4-FFF2-40B4-BE49-F238E27FC236}">
                <a16:creationId xmlns:a16="http://schemas.microsoft.com/office/drawing/2014/main" id="{EE91A5FF-7553-63BD-A62C-2C620116E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65" y="820639"/>
            <a:ext cx="2819922" cy="1588036"/>
          </a:xfrm>
          <a:prstGeom prst="rect">
            <a:avLst/>
          </a:prstGeom>
        </p:spPr>
      </p:pic>
      <p:pic>
        <p:nvPicPr>
          <p:cNvPr id="11" name="Image 10" descr="Une image contenant plein air, herbe, ciel, terrain&#10;&#10;Description générée automatiquement">
            <a:extLst>
              <a:ext uri="{FF2B5EF4-FFF2-40B4-BE49-F238E27FC236}">
                <a16:creationId xmlns:a16="http://schemas.microsoft.com/office/drawing/2014/main" id="{C5C97854-4B0B-9D2B-2809-52C9A0C13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10" y="3125173"/>
            <a:ext cx="2270398" cy="1278572"/>
          </a:xfrm>
          <a:prstGeom prst="rect">
            <a:avLst/>
          </a:prstGeom>
        </p:spPr>
      </p:pic>
      <p:pic>
        <p:nvPicPr>
          <p:cNvPr id="13" name="Image 12" descr="Une image contenant plein air, sol, herbe, nature&#10;&#10;Description générée automatiquement">
            <a:extLst>
              <a:ext uri="{FF2B5EF4-FFF2-40B4-BE49-F238E27FC236}">
                <a16:creationId xmlns:a16="http://schemas.microsoft.com/office/drawing/2014/main" id="{CF0A8B5C-C9B0-9919-9FFC-90731E208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54" y="2735572"/>
            <a:ext cx="3549065" cy="1998652"/>
          </a:xfrm>
          <a:prstGeom prst="rect">
            <a:avLst/>
          </a:prstGeom>
        </p:spPr>
      </p:pic>
      <p:pic>
        <p:nvPicPr>
          <p:cNvPr id="17" name="Image 16" descr="Une image contenant herbe, plein air, arbre, Lopin de terre&#10;&#10;Description générée automatiquement">
            <a:extLst>
              <a:ext uri="{FF2B5EF4-FFF2-40B4-BE49-F238E27FC236}">
                <a16:creationId xmlns:a16="http://schemas.microsoft.com/office/drawing/2014/main" id="{FD752F0B-51DC-4BB6-8AC0-9198E9E7EC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3" y="900113"/>
            <a:ext cx="2555776" cy="1916832"/>
          </a:xfrm>
          <a:prstGeom prst="rect">
            <a:avLst/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A6DF0207-FAC5-3592-3538-76F982DF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29" y="4619457"/>
            <a:ext cx="2838392" cy="167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737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Poursuite d’activité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pic>
        <p:nvPicPr>
          <p:cNvPr id="15" name="Image 14" descr="Une image contenant plein air, ciel, transport, Équipement de construction&#10;&#10;Description générée automatiquement">
            <a:extLst>
              <a:ext uri="{FF2B5EF4-FFF2-40B4-BE49-F238E27FC236}">
                <a16:creationId xmlns:a16="http://schemas.microsoft.com/office/drawing/2014/main" id="{A453DDC5-0C3B-93B3-A4DA-9BBB01655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" y="1396589"/>
            <a:ext cx="3676932" cy="2070660"/>
          </a:xfrm>
          <a:prstGeom prst="rect">
            <a:avLst/>
          </a:prstGeom>
        </p:spPr>
      </p:pic>
      <p:pic>
        <p:nvPicPr>
          <p:cNvPr id="19" name="Image 18" descr="Une image contenant plein air, ciel, sol, transport&#10;&#10;Description générée automatiquement">
            <a:extLst>
              <a:ext uri="{FF2B5EF4-FFF2-40B4-BE49-F238E27FC236}">
                <a16:creationId xmlns:a16="http://schemas.microsoft.com/office/drawing/2014/main" id="{D89E5BF5-94FB-387D-B266-162A36FE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54116"/>
            <a:ext cx="2555776" cy="1916832"/>
          </a:xfrm>
          <a:prstGeom prst="rect">
            <a:avLst/>
          </a:prstGeom>
        </p:spPr>
      </p:pic>
      <p:pic>
        <p:nvPicPr>
          <p:cNvPr id="21" name="Image 20" descr="Une image contenant plein air, sol, arbre, ciel&#10;&#10;Description générée automatiquement">
            <a:extLst>
              <a:ext uri="{FF2B5EF4-FFF2-40B4-BE49-F238E27FC236}">
                <a16:creationId xmlns:a16="http://schemas.microsoft.com/office/drawing/2014/main" id="{FD239D29-4F1D-1A04-ED34-2E5A0E5FF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23" y="782996"/>
            <a:ext cx="3036204" cy="1708282"/>
          </a:xfrm>
          <a:prstGeom prst="rect">
            <a:avLst/>
          </a:prstGeom>
        </p:spPr>
      </p:pic>
      <p:pic>
        <p:nvPicPr>
          <p:cNvPr id="23" name="Image 22" descr="Une image contenant herbe, plein air, arbre, Lopin de terre&#10;&#10;Description générée automatiquement">
            <a:extLst>
              <a:ext uri="{FF2B5EF4-FFF2-40B4-BE49-F238E27FC236}">
                <a16:creationId xmlns:a16="http://schemas.microsoft.com/office/drawing/2014/main" id="{CFF92F42-9F3B-C1EE-0C44-77CAC2386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79" y="3546369"/>
            <a:ext cx="3164187" cy="17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5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Poursuite d’activité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pic>
        <p:nvPicPr>
          <p:cNvPr id="4098" name="Image 1">
            <a:extLst>
              <a:ext uri="{FF2B5EF4-FFF2-40B4-BE49-F238E27FC236}">
                <a16:creationId xmlns:a16="http://schemas.microsoft.com/office/drawing/2014/main" id="{21421A05-E462-EF63-40B4-0F4B4DA4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" b="6940"/>
          <a:stretch>
            <a:fillRect/>
          </a:stretch>
        </p:blipFill>
        <p:spPr bwMode="auto">
          <a:xfrm>
            <a:off x="1129381" y="614700"/>
            <a:ext cx="3431334" cy="195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 1">
            <a:extLst>
              <a:ext uri="{FF2B5EF4-FFF2-40B4-BE49-F238E27FC236}">
                <a16:creationId xmlns:a16="http://schemas.microsoft.com/office/drawing/2014/main" id="{6438893E-B8EB-6B6F-51F4-D9589FC4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14" y="2591677"/>
            <a:ext cx="3151486" cy="192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herbe, plein air, plante, Lopin de terre&#10;&#10;Description générée automatiquement">
            <a:extLst>
              <a:ext uri="{FF2B5EF4-FFF2-40B4-BE49-F238E27FC236}">
                <a16:creationId xmlns:a16="http://schemas.microsoft.com/office/drawing/2014/main" id="{A8123BA2-71CD-372D-07E2-B94A18DF3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81" y="3557443"/>
            <a:ext cx="3419873" cy="1924148"/>
          </a:xfrm>
          <a:prstGeom prst="rect">
            <a:avLst/>
          </a:prstGeom>
        </p:spPr>
      </p:pic>
      <p:pic>
        <p:nvPicPr>
          <p:cNvPr id="4" name="Image 3" descr="Une image contenant plein air, sol, arbre, terre&#10;&#10;Description générée automatiquement">
            <a:extLst>
              <a:ext uri="{FF2B5EF4-FFF2-40B4-BE49-F238E27FC236}">
                <a16:creationId xmlns:a16="http://schemas.microsoft.com/office/drawing/2014/main" id="{721E7D98-1064-342C-8A2C-75031DD19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14" y="259698"/>
            <a:ext cx="3423322" cy="1927840"/>
          </a:xfrm>
          <a:prstGeom prst="rect">
            <a:avLst/>
          </a:prstGeom>
        </p:spPr>
      </p:pic>
      <p:pic>
        <p:nvPicPr>
          <p:cNvPr id="4101" name="Image 1">
            <a:extLst>
              <a:ext uri="{FF2B5EF4-FFF2-40B4-BE49-F238E27FC236}">
                <a16:creationId xmlns:a16="http://schemas.microsoft.com/office/drawing/2014/main" id="{19951C97-2EF0-6E20-DDD5-D048A5D5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30" y="4670463"/>
            <a:ext cx="3129135" cy="187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432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Poursuite d’activité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pic>
        <p:nvPicPr>
          <p:cNvPr id="7" name="Image 6" descr="Une image contenant plein air, ciel, sol, arbre&#10;&#10;Description générée automatiquement">
            <a:extLst>
              <a:ext uri="{FF2B5EF4-FFF2-40B4-BE49-F238E27FC236}">
                <a16:creationId xmlns:a16="http://schemas.microsoft.com/office/drawing/2014/main" id="{B29FE3CF-1C03-D177-CD59-3EEC48B49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13" y="95453"/>
            <a:ext cx="3347864" cy="1885346"/>
          </a:xfrm>
          <a:prstGeom prst="rect">
            <a:avLst/>
          </a:prstGeom>
        </p:spPr>
      </p:pic>
      <p:pic>
        <p:nvPicPr>
          <p:cNvPr id="9" name="Image 8" descr="Une image contenant plein air, ciel, terre, nature&#10;&#10;Description générée automatiquement">
            <a:extLst>
              <a:ext uri="{FF2B5EF4-FFF2-40B4-BE49-F238E27FC236}">
                <a16:creationId xmlns:a16="http://schemas.microsoft.com/office/drawing/2014/main" id="{80F2EF6D-DDCF-38F9-C8AF-F5565D213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0" y="544832"/>
            <a:ext cx="3055032" cy="1720438"/>
          </a:xfrm>
          <a:prstGeom prst="rect">
            <a:avLst/>
          </a:prstGeom>
        </p:spPr>
      </p:pic>
      <p:pic>
        <p:nvPicPr>
          <p:cNvPr id="14" name="Image 13" descr="Une image contenant plein air, plante, terre, arbre&#10;&#10;Description générée automatiquement">
            <a:extLst>
              <a:ext uri="{FF2B5EF4-FFF2-40B4-BE49-F238E27FC236}">
                <a16:creationId xmlns:a16="http://schemas.microsoft.com/office/drawing/2014/main" id="{AAC7DD29-5BB5-34B2-2CFB-C46868B26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12" y="2034688"/>
            <a:ext cx="3491880" cy="1964183"/>
          </a:xfrm>
          <a:prstGeom prst="rect">
            <a:avLst/>
          </a:prstGeom>
        </p:spPr>
      </p:pic>
      <p:pic>
        <p:nvPicPr>
          <p:cNvPr id="16" name="Image 15" descr="Une image contenant plein air, plante, ciel, sol&#10;&#10;Description générée automatiquement">
            <a:extLst>
              <a:ext uri="{FF2B5EF4-FFF2-40B4-BE49-F238E27FC236}">
                <a16:creationId xmlns:a16="http://schemas.microsoft.com/office/drawing/2014/main" id="{BF9201E6-867C-0C3C-4C29-C1F2160CB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67" y="4486317"/>
            <a:ext cx="3055032" cy="1718456"/>
          </a:xfrm>
          <a:prstGeom prst="rect">
            <a:avLst/>
          </a:prstGeom>
        </p:spPr>
      </p:pic>
      <p:pic>
        <p:nvPicPr>
          <p:cNvPr id="18" name="Image 17" descr="Une image contenant plein air, sol, terre, arbre&#10;&#10;Description générée automatiquement">
            <a:extLst>
              <a:ext uri="{FF2B5EF4-FFF2-40B4-BE49-F238E27FC236}">
                <a16:creationId xmlns:a16="http://schemas.microsoft.com/office/drawing/2014/main" id="{D1BADFEF-798E-A7B9-7D15-0C9B5A373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121931"/>
            <a:ext cx="3766552" cy="211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8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Poursuite d’activité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pic>
        <p:nvPicPr>
          <p:cNvPr id="3" name="Image 2" descr="Une image contenant plein air, ciel, herbe, plante&#10;&#10;Description générée automatiquement">
            <a:extLst>
              <a:ext uri="{FF2B5EF4-FFF2-40B4-BE49-F238E27FC236}">
                <a16:creationId xmlns:a16="http://schemas.microsoft.com/office/drawing/2014/main" id="{F8E4BAC8-A059-FE03-11FA-BCB1C7482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7" y="1523849"/>
            <a:ext cx="2776042" cy="2082032"/>
          </a:xfrm>
          <a:prstGeom prst="rect">
            <a:avLst/>
          </a:prstGeom>
        </p:spPr>
      </p:pic>
      <p:pic>
        <p:nvPicPr>
          <p:cNvPr id="4" name="Image 3" descr="Une image contenant plein air, plante, herbe, nature&#10;&#10;Description générée automatiquement">
            <a:extLst>
              <a:ext uri="{FF2B5EF4-FFF2-40B4-BE49-F238E27FC236}">
                <a16:creationId xmlns:a16="http://schemas.microsoft.com/office/drawing/2014/main" id="{443E28A6-2C9C-59B9-D46B-C7C7F6125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152" y="1922890"/>
            <a:ext cx="3241817" cy="1825625"/>
          </a:xfrm>
          <a:prstGeom prst="rect">
            <a:avLst/>
          </a:prstGeom>
        </p:spPr>
      </p:pic>
      <p:pic>
        <p:nvPicPr>
          <p:cNvPr id="5" name="Image 4" descr="Une image contenant plein air, nuage, ciel, sol&#10;&#10;Description générée automatiquement">
            <a:extLst>
              <a:ext uri="{FF2B5EF4-FFF2-40B4-BE49-F238E27FC236}">
                <a16:creationId xmlns:a16="http://schemas.microsoft.com/office/drawing/2014/main" id="{720A0641-919D-82D1-447B-762644149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9156" y="2507157"/>
            <a:ext cx="3421178" cy="25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83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 bwMode="gray">
          <a:xfrm>
            <a:off x="179636" y="111752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Travaux 2024</a:t>
            </a:r>
            <a:endParaRPr kumimoji="0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030F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D5FEB1-3C42-5CF2-44D9-535AB9E8630C}"/>
              </a:ext>
            </a:extLst>
          </p:cNvPr>
          <p:cNvSpPr>
            <a:spLocks/>
          </p:cNvSpPr>
          <p:nvPr/>
        </p:nvSpPr>
        <p:spPr bwMode="auto">
          <a:xfrm>
            <a:off x="397982" y="764704"/>
            <a:ext cx="842486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258888" eaLnBrk="0" hangingPunct="0">
              <a:lnSpc>
                <a:spcPct val="90000"/>
              </a:lnSpc>
              <a:defRPr sz="2200">
                <a:solidFill>
                  <a:schemeClr val="bg1"/>
                </a:solidFill>
                <a:latin typeface="Arial" charset="0"/>
              </a:defRPr>
            </a:lvl1pPr>
            <a:lvl2pPr defTabSz="1258888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215900" indent="-21590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215900" indent="-196850" defTabSz="1258888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431800" indent="-215900" defTabSz="1258888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8890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13462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18034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2260600" indent="-215900" defTabSz="12588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 des travaux de préparation de Villoncourt 2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Exploitation  subdivision 1 (Vil 2): 2eme trim 24, après validation du rapport de conformité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Fin d’exploitation </a:t>
            </a:r>
            <a:r>
              <a:rPr lang="fr-FR" altLang="fr-FR" sz="1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5.2 (Vil 1)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Travaux de couverture finale </a:t>
            </a:r>
            <a:r>
              <a:rPr lang="fr-FR" altLang="fr-FR" sz="1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5.2 + dégazage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Travaux de préparation </a:t>
            </a:r>
            <a:r>
              <a:rPr lang="fr-FR" altLang="fr-FR" sz="1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</a:t>
            </a: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(Vil 2)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Réfection voirie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Biodiversité : finalisation des mesures compensatoires et suivi du site (écologue)</a:t>
            </a: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>
              <a:buClr>
                <a:schemeClr val="accent2"/>
              </a:buClr>
              <a:buSzPct val="120000"/>
              <a:buFontTx/>
              <a:buChar char="o"/>
            </a:pPr>
            <a:endParaRPr lang="fr-FR" altLang="fr-FR" sz="1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alt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6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 1 et 2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matériaux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8A29-D42D-4EDD-8F21-BE0A34B36DFA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fr-FR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AADC1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AADC1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B724C81-3DC9-4712-80B6-62BD09DA1A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CSS ACTIVITES 2023 – SUEZ RV Nord-Est – ISDND de la Campagne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337CB-6F28-20B7-3F7E-8D8E83FEEBA0}"/>
              </a:ext>
            </a:extLst>
          </p:cNvPr>
          <p:cNvSpPr/>
          <p:nvPr/>
        </p:nvSpPr>
        <p:spPr>
          <a:xfrm>
            <a:off x="342106" y="1128994"/>
            <a:ext cx="868563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/>
              <a:t> Dépôt DDAE en mai 2022</a:t>
            </a:r>
          </a:p>
          <a:p>
            <a:pPr>
              <a:spcAft>
                <a:spcPct val="50000"/>
              </a:spcAft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/>
              <a:t> Enquête publique en mars-avril 2023</a:t>
            </a:r>
          </a:p>
          <a:p>
            <a:pPr>
              <a:spcAft>
                <a:spcPct val="50000"/>
              </a:spcAft>
              <a:buClr>
                <a:schemeClr val="accent2"/>
              </a:buClr>
              <a:buSzPct val="120000"/>
              <a:buFontTx/>
              <a:buChar char="o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Autorisation d’exploiter: AP complémentaire n°64/2023/ENV du 23 juin 2023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Chiffres-clés :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affectée aux nouvelles installations : environ 13 ha,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Tonnage autorisé : 75 000 tonnes /an avec un maximum de 120 000 tonnes/an en cas de circonstances exceptionnelles et après avis favorable du préfet,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Rayon de chalandise : Vosges et départements limitrophes du Grand Est dans le respect du PRPGD.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Exploitation :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Début prévisionnel d’exploitation : 1</a:t>
            </a:r>
            <a:r>
              <a:rPr lang="fr-FR" altLang="fr-FR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semestre 2024, 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Création d’un casier constitué de 15 subdivisions.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Durée d’exploitation :</a:t>
            </a:r>
          </a:p>
          <a:p>
            <a:pPr marL="742950" lvl="1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Jusqu’au 31 décembre 2039 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7626D-AB61-9834-9A19-976AE9776CB4}"/>
              </a:ext>
            </a:extLst>
          </p:cNvPr>
          <p:cNvSpPr/>
          <p:nvPr/>
        </p:nvSpPr>
        <p:spPr>
          <a:xfrm>
            <a:off x="251520" y="102410"/>
            <a:ext cx="50786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800" b="1" dirty="0">
                <a:solidFill>
                  <a:srgbClr val="AADC14"/>
                </a:solidFill>
                <a:latin typeface="+mn-lt"/>
                <a:cs typeface="+mn-cs"/>
              </a:rPr>
              <a:t>Présentation de l’installation</a:t>
            </a:r>
          </a:p>
          <a:p>
            <a:r>
              <a:rPr lang="fr-FR" sz="2800" b="1" dirty="0">
                <a:solidFill>
                  <a:srgbClr val="AADC14"/>
                </a:solidFill>
                <a:latin typeface="+mn-lt"/>
                <a:cs typeface="+mn-cs"/>
              </a:rPr>
              <a:t>Villoncourt 2</a:t>
            </a:r>
          </a:p>
        </p:txBody>
      </p:sp>
    </p:spTree>
    <p:extLst>
      <p:ext uri="{BB962C8B-B14F-4D97-AF65-F5344CB8AC3E}">
        <p14:creationId xmlns:p14="http://schemas.microsoft.com/office/powerpoint/2010/main" val="724339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658072" y="4653136"/>
            <a:ext cx="7921625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MERCI DE VOTRE ATTENTION</a:t>
            </a:r>
            <a:endParaRPr lang="fr-FR" altLang="fr-FR" kern="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BC85812-F953-4AE8-878A-A89F38174EA6}" type="slidenum">
              <a:rPr lang="fr-FR" altLang="fr-FR" smtClean="0">
                <a:solidFill>
                  <a:schemeClr val="bg1"/>
                </a:solidFill>
              </a:rPr>
              <a:pPr/>
              <a:t>30</a:t>
            </a:fld>
            <a:r>
              <a:rPr lang="fr-FR" altLang="fr-FR" dirty="0">
                <a:solidFill>
                  <a:schemeClr val="bg1"/>
                </a:solidFill>
              </a:rPr>
              <a:t> </a:t>
            </a:r>
            <a:r>
              <a:rPr lang="fr-FR" altLang="fr-FR" dirty="0"/>
              <a:t>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3FBE91-5959-49A3-AAB3-0444B6528DF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333855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7975" y="188888"/>
            <a:ext cx="7921625" cy="431800"/>
          </a:xfrm>
          <a:noFill/>
        </p:spPr>
        <p:txBody>
          <a:bodyPr/>
          <a:lstStyle/>
          <a:p>
            <a:r>
              <a:rPr lang="fr-FR" altLang="fr-FR" sz="2800" dirty="0">
                <a:solidFill>
                  <a:srgbClr val="AADC14"/>
                </a:solidFill>
                <a:latin typeface="+mn-lt"/>
                <a:ea typeface="+mn-ea"/>
                <a:cs typeface="+mn-cs"/>
              </a:rPr>
              <a:t>Localisation du site</a:t>
            </a:r>
            <a:br>
              <a:rPr lang="fr-FR" altLang="fr-FR" sz="2100" dirty="0">
                <a:solidFill>
                  <a:schemeClr val="accent2"/>
                </a:solidFill>
              </a:rPr>
            </a:br>
            <a:endParaRPr lang="fr-FR" altLang="fr-FR" sz="2100" dirty="0">
              <a:solidFill>
                <a:schemeClr val="accent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4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0C9D189B-8EBC-4372-9CE1-B7910ED7A67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pic>
        <p:nvPicPr>
          <p:cNvPr id="5" name="Image 4" descr="Une image contenant herbe, Photographie aérienne, plein air, Vue plongeante&#10;&#10;Description générée automatiquement">
            <a:extLst>
              <a:ext uri="{FF2B5EF4-FFF2-40B4-BE49-F238E27FC236}">
                <a16:creationId xmlns:a16="http://schemas.microsoft.com/office/drawing/2014/main" id="{E5C25E39-4B98-6E12-E89C-F8A7F7163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0" y="1431948"/>
            <a:ext cx="7260299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67544" y="2060848"/>
            <a:ext cx="7921625" cy="1546225"/>
          </a:xfrm>
        </p:spPr>
        <p:txBody>
          <a:bodyPr/>
          <a:lstStyle/>
          <a:p>
            <a:r>
              <a:rPr lang="fr-FR" altLang="fr-FR" sz="2400" dirty="0"/>
              <a:t>EXPLOITATION</a:t>
            </a:r>
          </a:p>
          <a:p>
            <a:r>
              <a:rPr lang="fr-FR" altLang="fr-FR" sz="2400" dirty="0"/>
              <a:t>		</a:t>
            </a:r>
            <a:r>
              <a:rPr lang="fr-FR" altLang="fr-FR" sz="3600" dirty="0"/>
              <a:t>Villoncourt 1</a:t>
            </a:r>
          </a:p>
        </p:txBody>
      </p:sp>
      <p:sp>
        <p:nvSpPr>
          <p:cNvPr id="22533" name="Espace réservé du numéro de diapositive 7"/>
          <p:cNvSpPr txBox="1">
            <a:spLocks noGrp="1"/>
          </p:cNvSpPr>
          <p:nvPr/>
        </p:nvSpPr>
        <p:spPr bwMode="gray">
          <a:xfrm>
            <a:off x="0" y="6381750"/>
            <a:ext cx="6842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54000" bIns="0"/>
          <a:lstStyle>
            <a:lvl1pPr eaLnBrk="0" hangingPunct="0">
              <a:defRPr sz="2400">
                <a:solidFill>
                  <a:srgbClr val="030F4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60000"/>
              </a:lnSpc>
              <a:buSzPct val="150000"/>
              <a:buFont typeface="Wingdings" pitchFamily="2" charset="2"/>
              <a:buChar char="¡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3BFE833-3E5B-4549-B5DC-6C1C5623AD21}" type="slidenum">
              <a:rPr lang="fr-FR" altLang="fr-FR" sz="1000" b="1">
                <a:solidFill>
                  <a:schemeClr val="bg1"/>
                </a:solidFill>
              </a:rPr>
              <a:pPr algn="r" eaLnBrk="1" hangingPunct="1"/>
              <a:t>5</a:t>
            </a:fld>
            <a:r>
              <a:rPr lang="fr-FR" altLang="fr-FR" sz="1000" b="1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BC85812-F953-4AE8-878A-A89F38174EA6}" type="slidenum">
              <a:rPr lang="fr-FR" altLang="fr-FR" smtClean="0">
                <a:solidFill>
                  <a:schemeClr val="bg1"/>
                </a:solidFill>
              </a:rPr>
              <a:pPr/>
              <a:t>5</a:t>
            </a:fld>
            <a:r>
              <a:rPr lang="fr-FR" altLang="fr-FR" dirty="0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D666E38-79B5-4741-AFB1-39FAA596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8791F23-BF24-45A8-B9AA-00DED7E9B01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</p:spTree>
    <p:extLst>
      <p:ext uri="{BB962C8B-B14F-4D97-AF65-F5344CB8AC3E}">
        <p14:creationId xmlns:p14="http://schemas.microsoft.com/office/powerpoint/2010/main" val="50302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15" name="Rectangle 9"/>
          <p:cNvSpPr txBox="1">
            <a:spLocks/>
          </p:cNvSpPr>
          <p:nvPr/>
        </p:nvSpPr>
        <p:spPr bwMode="gray">
          <a:xfrm>
            <a:off x="323528" y="44624"/>
            <a:ext cx="777666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</a:pPr>
            <a:r>
              <a:rPr lang="fr-FR" altLang="fr-FR" sz="2800" kern="0" dirty="0">
                <a:solidFill>
                  <a:srgbClr val="AADC14"/>
                </a:solidFill>
              </a:rPr>
              <a:t>Quantité et répartition des déchets acceptés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6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10613F5-41D4-4E09-BCB6-B2B191B4A6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156D48-CB31-436A-85A6-46D15C061C2A}"/>
              </a:ext>
            </a:extLst>
          </p:cNvPr>
          <p:cNvSpPr/>
          <p:nvPr/>
        </p:nvSpPr>
        <p:spPr>
          <a:xfrm>
            <a:off x="342106" y="4594135"/>
            <a:ext cx="8685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2023 : Quantité réceptionnée de 42 685 tonnes</a:t>
            </a:r>
          </a:p>
          <a:p>
            <a:pPr marL="285750" indent="-285750">
              <a:spcAft>
                <a:spcPct val="500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2024 : 13 818 tonnes au 31 mars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FAB134-3FE2-A052-47E4-0B3B331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1984"/>
            <a:ext cx="8344809" cy="305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01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2957513" y="900113"/>
            <a:ext cx="1419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BER 1 et 2</a:t>
            </a:r>
            <a:endParaRPr lang="fr-FR" altLang="fr-FR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Text Placeholder 12"/>
          <p:cNvSpPr>
            <a:spLocks/>
          </p:cNvSpPr>
          <p:nvPr/>
        </p:nvSpPr>
        <p:spPr bwMode="auto">
          <a:xfrm>
            <a:off x="361156" y="116632"/>
            <a:ext cx="7739236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875" indent="-2508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1713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3350" indent="-201613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3400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606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178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750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322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fr-FR" altLang="fr-FR" sz="2800" b="1" kern="0" dirty="0">
                <a:solidFill>
                  <a:srgbClr val="AADC14"/>
                </a:solidFill>
                <a:latin typeface="+mn-lt"/>
                <a:cs typeface="+mn-cs"/>
              </a:rPr>
              <a:t>Gestion et traitement des effluents </a:t>
            </a:r>
          </a:p>
          <a:p>
            <a:pPr>
              <a:buFont typeface="Arial" charset="0"/>
              <a:buNone/>
            </a:pPr>
            <a:endParaRPr lang="fr-FR" altLang="fr-FR" sz="2100" b="1" dirty="0">
              <a:solidFill>
                <a:schemeClr val="accent2"/>
              </a:solidFill>
              <a:ea typeface="ヒラギノ角ゴ Pro W3" pitchFamily="-1" charset="-128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7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2AC4685-CF06-4AD4-B72E-95C4DE7A04B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E5DB3F97-BD73-8B09-F3E2-DEC9F4688C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206263"/>
              </p:ext>
            </p:extLst>
          </p:nvPr>
        </p:nvGraphicFramePr>
        <p:xfrm>
          <a:off x="1258888" y="606425"/>
          <a:ext cx="6354762" cy="515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039461" imgH="8143875" progId="Excel.Sheet.12">
                  <p:embed/>
                </p:oleObj>
              </mc:Choice>
              <mc:Fallback>
                <p:oleObj name="Worksheet" r:id="rId3" imgW="10039461" imgH="81438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8888" y="606425"/>
                        <a:ext cx="6354762" cy="5154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2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6386513" y="1357313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D466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6DE"/>
                  </a:outerShdw>
                </a:effectLst>
              </a14:hiddenEffects>
            </a:ext>
          </a:extLst>
        </p:spPr>
        <p:txBody>
          <a:bodyPr lIns="80147" tIns="40074" rIns="80147" bIns="40074">
            <a:spAutoFit/>
          </a:bodyPr>
          <a:lstStyle/>
          <a:p>
            <a:r>
              <a:rPr lang="fr-FR" altLang="fr-FR">
                <a:solidFill>
                  <a:srgbClr val="FFFFFF"/>
                </a:solidFill>
              </a:rPr>
              <a:t>matériaux</a:t>
            </a:r>
            <a:endParaRPr lang="fr-FR" altLang="fr-FR"/>
          </a:p>
        </p:txBody>
      </p:sp>
      <p:sp>
        <p:nvSpPr>
          <p:cNvPr id="6" name="Text Placeholder 12"/>
          <p:cNvSpPr>
            <a:spLocks/>
          </p:cNvSpPr>
          <p:nvPr/>
        </p:nvSpPr>
        <p:spPr bwMode="auto">
          <a:xfrm>
            <a:off x="395288" y="116632"/>
            <a:ext cx="7342187" cy="44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875" indent="-2508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1713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3350" indent="-201613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3400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606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178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750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322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2800" b="1" kern="0" dirty="0">
                <a:solidFill>
                  <a:srgbClr val="AADC14"/>
                </a:solidFill>
                <a:latin typeface="+mn-lt"/>
                <a:cs typeface="+mn-cs"/>
              </a:rPr>
              <a:t>Gestion et traitement des effluents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8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372B1A-23B6-4201-B365-7A6C06AF8D6E}"/>
              </a:ext>
            </a:extLst>
          </p:cNvPr>
          <p:cNvSpPr/>
          <p:nvPr/>
        </p:nvSpPr>
        <p:spPr>
          <a:xfrm>
            <a:off x="235877" y="1916832"/>
            <a:ext cx="3960396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Environs 50 puits de captage du biogaz</a:t>
            </a:r>
          </a:p>
          <a:p>
            <a:pPr lvl="0">
              <a:spcAft>
                <a:spcPts val="600"/>
              </a:spcAft>
            </a:pP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mise en service d’un moteur 850 </a:t>
            </a:r>
            <a:r>
              <a:rPr lang="fr-FR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kwh</a:t>
            </a: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r-FR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déc</a:t>
            </a: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22), </a:t>
            </a:r>
          </a:p>
          <a:p>
            <a:pPr lvl="0">
              <a:spcAft>
                <a:spcPts val="600"/>
              </a:spcAft>
            </a:pP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Unités de traitement mobile pour les lixiviats</a:t>
            </a:r>
          </a:p>
          <a:p>
            <a:pPr lvl="0">
              <a:spcAft>
                <a:spcPts val="600"/>
              </a:spcAft>
            </a:pP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Evaporation des perméats : </a:t>
            </a:r>
            <a:r>
              <a:rPr lang="fr-FR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Vapotherm</a:t>
            </a: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Soit environ 6,3 M de Nm3 de biogaz qui ont été captés et valorisés ou torchés sur les différents consommateurs, avec un taux de valorisation supérieur à 75 %</a:t>
            </a:r>
          </a:p>
          <a:p>
            <a:pPr lvl="0" algn="ctr">
              <a:spcAft>
                <a:spcPts val="600"/>
              </a:spcAft>
            </a:pPr>
            <a:endParaRPr lang="fr-FR" sz="105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24391BD-F45E-405D-8B46-137CFF0C6C3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9A9ED8-39BA-9B04-0446-092C6F9F1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273" y="2131490"/>
            <a:ext cx="4595531" cy="35730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840288-736C-088A-D452-310C955A4D6E}"/>
              </a:ext>
            </a:extLst>
          </p:cNvPr>
          <p:cNvSpPr/>
          <p:nvPr/>
        </p:nvSpPr>
        <p:spPr>
          <a:xfrm>
            <a:off x="2218107" y="765814"/>
            <a:ext cx="475252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Plateforme de valorisation énergétique du biogaz</a:t>
            </a:r>
          </a:p>
          <a:p>
            <a:pPr lvl="0">
              <a:spcAft>
                <a:spcPts val="600"/>
              </a:spcAft>
            </a:pPr>
            <a:endParaRPr lang="fr-F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4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/>
          </p:cNvSpPr>
          <p:nvPr/>
        </p:nvSpPr>
        <p:spPr bwMode="auto">
          <a:xfrm>
            <a:off x="395288" y="116632"/>
            <a:ext cx="7342187" cy="44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875" indent="-2508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1713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3350" indent="-201613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3400" indent="-200025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606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178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750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32200" indent="-200025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2800" b="1" kern="0" dirty="0">
                <a:solidFill>
                  <a:srgbClr val="AADC14"/>
                </a:solidFill>
                <a:latin typeface="+mn-lt"/>
                <a:cs typeface="+mn-cs"/>
              </a:rPr>
              <a:t>Travaux 2023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58A29-D42D-4EDD-8F21-BE0A34B36DFA}" type="slidenum">
              <a:rPr lang="fr-FR" altLang="fr-FR" smtClean="0"/>
              <a:pPr>
                <a:defRPr/>
              </a:pPr>
              <a:t>9</a:t>
            </a:fld>
            <a:r>
              <a:rPr lang="fr-FR" altLang="fr-FR"/>
              <a:t> I</a:t>
            </a:r>
            <a:endParaRPr lang="fr-FR" alt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5EA410C-17A6-4E05-9393-0BB5198443F2}"/>
              </a:ext>
            </a:extLst>
          </p:cNvPr>
          <p:cNvSpPr txBox="1"/>
          <p:nvPr/>
        </p:nvSpPr>
        <p:spPr>
          <a:xfrm>
            <a:off x="3549323" y="3863159"/>
            <a:ext cx="1654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Bassin intermédiaire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797C5FFB-56A8-44CA-89E4-1A17DD21C9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4213" y="6381750"/>
            <a:ext cx="669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fr-FR" altLang="fr-FR" dirty="0"/>
              <a:t>CSS ACTIVITES 2023 – SUEZ RV Nord-Est – ISDND de la Campagne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690335" y="1167278"/>
            <a:ext cx="1187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Subdivision 4.1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85DB3-F16D-4C71-B48B-05893936FFD0}"/>
              </a:ext>
            </a:extLst>
          </p:cNvPr>
          <p:cNvSpPr/>
          <p:nvPr/>
        </p:nvSpPr>
        <p:spPr>
          <a:xfrm>
            <a:off x="395288" y="808476"/>
            <a:ext cx="823571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Ä"/>
              <a:tabLst>
                <a:tab pos="2324100" algn="l"/>
              </a:tabLst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VILLONCOURT 1</a:t>
            </a:r>
          </a:p>
          <a:p>
            <a:pPr lvl="1">
              <a:spcAft>
                <a:spcPts val="0"/>
              </a:spcAft>
              <a:tabLst>
                <a:tab pos="2324100" algn="l"/>
              </a:tabLst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n’y a pas eu de travaux particuliers sur le site « Villoncourt 1 »</a:t>
            </a:r>
          </a:p>
          <a:p>
            <a:pPr lvl="1">
              <a:spcAft>
                <a:spcPts val="0"/>
              </a:spcAft>
              <a:tabLst>
                <a:tab pos="2324100" algn="l"/>
              </a:tabLst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récurrents</a:t>
            </a:r>
          </a:p>
          <a:p>
            <a:pPr marL="1257300" lvl="2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Réalisation de couvertures temporaires.</a:t>
            </a:r>
          </a:p>
          <a:p>
            <a:pPr marL="1257300" lvl="2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Entretien  divers sur site (fauche, voirie, ramassage envols,…).</a:t>
            </a:r>
          </a:p>
          <a:p>
            <a:pPr marL="1257300" lvl="2" indent="-342900" algn="just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 suivis et aménagements liés à la biodiversité</a:t>
            </a:r>
            <a:r>
              <a:rPr lang="fr-FR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47F4609F-CB46-574A-BB99-6C469629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2562821"/>
            <a:ext cx="57880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108643"/>
      </p:ext>
    </p:extLst>
  </p:cSld>
  <p:clrMapOvr>
    <a:masterClrMapping/>
  </p:clrMapOvr>
</p:sld>
</file>

<file path=ppt/theme/theme1.xml><?xml version="1.0" encoding="utf-8"?>
<a:theme xmlns:a="http://schemas.openxmlformats.org/drawingml/2006/main" name="FR_SUEZ_version2010_v2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erture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pitre et Sous-Chapitres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apitre_Fond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vert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ages de contenus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erture - Tex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 et contenu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006226-8d17-4b2c-a3e3-82852947915d">
      <Terms xmlns="http://schemas.microsoft.com/office/infopath/2007/PartnerControls"/>
    </lcf76f155ced4ddcb4097134ff3c332f>
    <TaxCatchAll xmlns="919f0320-d1b6-49e1-910b-c9434c2ae96f" xsi:nil="true"/>
  </documentManagement>
</p:properties>
</file>

<file path=customXml/item3.xml><?xml version="1.0" encoding="utf-8"?>
<?mso-contentType ?>
<SharedContentType xmlns="Microsoft.SharePoint.Taxonomy.ContentTypeSync" SourceId="0ace10e6-8c8a-46b5-9435-807f619c65c5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F3B19328308A41A9BF20EF2994410E" ma:contentTypeVersion="13" ma:contentTypeDescription="Crée un document." ma:contentTypeScope="" ma:versionID="cad311c6656ec82a13bf281fb68ec69f">
  <xsd:schema xmlns:xsd="http://www.w3.org/2001/XMLSchema" xmlns:xs="http://www.w3.org/2001/XMLSchema" xmlns:p="http://schemas.microsoft.com/office/2006/metadata/properties" xmlns:ns2="b8006226-8d17-4b2c-a3e3-82852947915d" xmlns:ns3="919f0320-d1b6-49e1-910b-c9434c2ae96f" targetNamespace="http://schemas.microsoft.com/office/2006/metadata/properties" ma:root="true" ma:fieldsID="3e8dcc31449bad0b9fc83e4f7be98cb4" ns2:_="" ns3:_="">
    <xsd:import namespace="b8006226-8d17-4b2c-a3e3-82852947915d"/>
    <xsd:import namespace="919f0320-d1b6-49e1-910b-c9434c2ae96f"/>
    <xsd:element name="properties">
      <xsd:complexType>
        <xsd:sequence>
          <xsd:element name="documentManagement">
            <xsd:complexType>
              <xsd:all>
                <xsd:element ref="ns2:MediaServiceFastMetadata" minOccurs="0"/>
                <xsd:element ref="ns2:MediaService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006226-8d17-4b2c-a3e3-82852947915d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0ace10e6-8c8a-46b5-9435-807f619c65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f0320-d1b6-49e1-910b-c9434c2ae96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97dd853-75a6-4ef6-951d-4a34b943e495}" ma:internalName="TaxCatchAll" ma:showField="CatchAllData" ma:web="919f0320-d1b6-49e1-910b-c9434c2ae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FA4F62-0D8C-4AE6-A222-2C67EE1445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C1408-85CF-42A2-8B77-2933C4285FB7}">
  <ds:schemaRefs>
    <ds:schemaRef ds:uri="919f0320-d1b6-49e1-910b-c9434c2ae96f"/>
    <ds:schemaRef ds:uri="http://purl.org/dc/dcmitype/"/>
    <ds:schemaRef ds:uri="http://schemas.microsoft.com/office/2006/documentManagement/types"/>
    <ds:schemaRef ds:uri="b8006226-8d17-4b2c-a3e3-82852947915d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E4A5FC8-FBC4-4346-9243-9EF8E81D2F4D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DB78E6EC-CF01-442A-9426-1B84FF22B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006226-8d17-4b2c-a3e3-82852947915d"/>
    <ds:schemaRef ds:uri="919f0320-d1b6-49e1-910b-c9434c2ae9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FR_SUEZ_version2010_v2</Template>
  <TotalTime>8828</TotalTime>
  <Words>2405</Words>
  <Application>Microsoft Office PowerPoint</Application>
  <PresentationFormat>Affichage à l'écran (4:3)</PresentationFormat>
  <Paragraphs>434</Paragraphs>
  <Slides>30</Slides>
  <Notes>25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7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FR_SUEZ_version2010_v2</vt:lpstr>
      <vt:lpstr>Chapitre et Sous-Chapitres</vt:lpstr>
      <vt:lpstr>5_Conception personnalisée</vt:lpstr>
      <vt:lpstr>4_Conception personnalisée</vt:lpstr>
      <vt:lpstr>3_Conception personnalisée</vt:lpstr>
      <vt:lpstr>2_Conception personnalisée</vt:lpstr>
      <vt:lpstr>1_Conception personnalisée</vt:lpstr>
      <vt:lpstr>Pages de contenus</vt:lpstr>
      <vt:lpstr>Conception personnalisée</vt:lpstr>
      <vt:lpstr>Feuille de calcul Microsoft Excel</vt:lpstr>
      <vt:lpstr>COMMISSION DE SUIVI DE SITE ISDND de Villoncourt Rapport d’activité 2023</vt:lpstr>
      <vt:lpstr>Présentation PowerPoint</vt:lpstr>
      <vt:lpstr>Présentation PowerPoint</vt:lpstr>
      <vt:lpstr>Localisation du site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COMMISSION DE SUIVI DE SITE ISDND de Villoncourt  Travaux préparatoires Villoncourt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SUEZ</Manager>
  <Company>SUEZ ENVIRONNEMENT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SUEZ</dc:subject>
  <dc:creator>Agogue, Anne</dc:creator>
  <cp:lastModifiedBy>Crauser, Vincent</cp:lastModifiedBy>
  <cp:revision>571</cp:revision>
  <cp:lastPrinted>2023-08-29T06:54:33Z</cp:lastPrinted>
  <dcterms:created xsi:type="dcterms:W3CDTF">2015-09-01T10:01:04Z</dcterms:created>
  <dcterms:modified xsi:type="dcterms:W3CDTF">2024-04-04T20:21:41Z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0x01010015F3B19328308A41A9BF20EF2994410E</vt:lpwstr>
  </property>
  <property fmtid="{D5CDD505-2E9C-101B-9397-08002B2CF9AE}" pid="3" name="MediaServiceImageTags">
    <vt:lpwstr/>
  </property>
</Properties>
</file>